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4" r:id="rId5"/>
  </p:sldMasterIdLst>
  <p:notesMasterIdLst>
    <p:notesMasterId r:id="rId41"/>
  </p:notesMasterIdLst>
  <p:sldIdLst>
    <p:sldId id="257" r:id="rId6"/>
    <p:sldId id="304" r:id="rId7"/>
    <p:sldId id="305" r:id="rId8"/>
    <p:sldId id="2146846564" r:id="rId9"/>
    <p:sldId id="2146846544" r:id="rId10"/>
    <p:sldId id="339" r:id="rId11"/>
    <p:sldId id="2146846545" r:id="rId12"/>
    <p:sldId id="2146846546" r:id="rId13"/>
    <p:sldId id="2146846547" r:id="rId14"/>
    <p:sldId id="337" r:id="rId15"/>
    <p:sldId id="338" r:id="rId16"/>
    <p:sldId id="2146846548" r:id="rId17"/>
    <p:sldId id="2146846549" r:id="rId18"/>
    <p:sldId id="2146846550" r:id="rId19"/>
    <p:sldId id="2146846551" r:id="rId20"/>
    <p:sldId id="2146846552" r:id="rId21"/>
    <p:sldId id="2146846553" r:id="rId22"/>
    <p:sldId id="310" r:id="rId23"/>
    <p:sldId id="311" r:id="rId24"/>
    <p:sldId id="313" r:id="rId25"/>
    <p:sldId id="2146846561" r:id="rId26"/>
    <p:sldId id="2146846556" r:id="rId27"/>
    <p:sldId id="2146846557" r:id="rId28"/>
    <p:sldId id="2146846558" r:id="rId29"/>
    <p:sldId id="2146846559" r:id="rId30"/>
    <p:sldId id="2146846560" r:id="rId31"/>
    <p:sldId id="2146846562" r:id="rId32"/>
    <p:sldId id="2146846563" r:id="rId33"/>
    <p:sldId id="2146846541" r:id="rId34"/>
    <p:sldId id="2146846542" r:id="rId35"/>
    <p:sldId id="2146846555" r:id="rId36"/>
    <p:sldId id="2146846565" r:id="rId37"/>
    <p:sldId id="344" r:id="rId38"/>
    <p:sldId id="334" r:id="rId39"/>
    <p:sldId id="336"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4DB3E-A493-6ABF-E0EF-46C4EAEFEFF7}" name="Danh Nguyen" initials="DN" userId="S::danh.nguyen@openbanking.org.uk::49fad3ca-b4e0-4cf9-8036-f633bba834c8" providerId="AD"/>
  <p188:author id="{1A360746-5F49-9F97-26C4-421D04900143}" name="Daniel Jenkinson" initials="DJ" userId="S::Daniel.Jenkinson@openservices.org.uk::e2229fe0-d7bb-42e1-8a2c-4a109470fe80" providerId="AD"/>
  <p188:author id="{E8427546-8F37-6E09-C668-C6D345D9CA69}" name="Mark Jones" initials="MJ" userId="S::mark.jones_wearepay.uk#ext#@openservices.onmicrosoft.com::e35684ce-0acd-4d6d-a13b-410c112c160c" providerId="AD"/>
  <p188:author id="{03F3A865-501F-DCD4-911A-0F98EFDD6BAA}" name="Luke Ryder" initials="LR" userId="S::luke.ryder@openbanking.org.uk::651e0c03-cd2b-4575-b8a8-6d9141fd479e" providerId="AD"/>
  <p188:author id="{8F11DD6C-3148-9488-2DD6-55607B2BD03C}" name="Nick Davey" initials="ND" userId="S::nick.davey@openbanking.org.uk::9f8baf95-1a3c-4df3-aaac-b3f2d8ab5bee" providerId="AD"/>
  <p188:author id="{E661648D-5B5E-AB9F-EA2C-77C5A927E513}" name="Keith Milburn" initials="KM" userId="S::keith.milburn_wearepay.uk#ext#@openservices.onmicrosoft.com::b6790daa-36b8-4717-8d8a-39c8f7a99a4d" providerId="AD"/>
  <p188:author id="{0200D698-C688-3C03-44F0-0B97312BB1C4}" name="Dane Budden" initials="DB" userId="S::Dane.Budden@openbanking.org.uk::6e29ce86-9d8a-41a1-a2e2-adf997d4672d" providerId="AD"/>
  <p188:author id="{EDE55F9C-6755-34C8-F326-7AF989029C4F}" name="Lorna Suffield" initials="LS" userId="S::lorna.suffield_wearepay.uk#ext#@openservices.onmicrosoft.com::127ff7f9-a781-4ed5-84d7-18e21437df2b"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489CF"/>
    <a:srgbClr val="101289"/>
    <a:srgbClr val="DEDC00"/>
    <a:srgbClr val="00A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DF80DB-E876-4885-8C6F-F1CBDFAD5E9E}" v="215" dt="2024-09-06T12:26:09.093"/>
    <p1510:client id="{F3E7718B-30DE-05C4-2BC4-8F0BB349CD25}" v="48" dt="2024-09-06T12:23:28.9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1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48"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e Budden" userId="S::dane.budden@openbanking.org.uk::6e29ce86-9d8a-41a1-a2e2-adf997d4672d" providerId="AD" clId="Web-{D78D334D-DF68-EE2B-4AB1-03E306F4A5AD}"/>
    <pc:docChg chg="modSld">
      <pc:chgData name="Dane Budden" userId="S::dane.budden@openbanking.org.uk::6e29ce86-9d8a-41a1-a2e2-adf997d4672d" providerId="AD" clId="Web-{D78D334D-DF68-EE2B-4AB1-03E306F4A5AD}" dt="2024-09-05T11:01:37.877" v="81" actId="20577"/>
      <pc:docMkLst>
        <pc:docMk/>
      </pc:docMkLst>
      <pc:sldChg chg="modSp">
        <pc:chgData name="Dane Budden" userId="S::dane.budden@openbanking.org.uk::6e29ce86-9d8a-41a1-a2e2-adf997d4672d" providerId="AD" clId="Web-{D78D334D-DF68-EE2B-4AB1-03E306F4A5AD}" dt="2024-09-05T11:01:37.877" v="81" actId="20577"/>
        <pc:sldMkLst>
          <pc:docMk/>
          <pc:sldMk cId="1768390568" sldId="2146846561"/>
        </pc:sldMkLst>
        <pc:spChg chg="mod">
          <ac:chgData name="Dane Budden" userId="S::dane.budden@openbanking.org.uk::6e29ce86-9d8a-41a1-a2e2-adf997d4672d" providerId="AD" clId="Web-{D78D334D-DF68-EE2B-4AB1-03E306F4A5AD}" dt="2024-09-05T11:01:37.877" v="81" actId="20577"/>
          <ac:spMkLst>
            <pc:docMk/>
            <pc:sldMk cId="1768390568" sldId="2146846561"/>
            <ac:spMk id="2" creationId="{B0CB6F53-3767-A9F5-BDBA-DB98E336DFA6}"/>
          </ac:spMkLst>
        </pc:spChg>
      </pc:sldChg>
    </pc:docChg>
  </pc:docChgLst>
  <pc:docChgLst>
    <pc:chgData name="Dane Budden" userId="S::dane.budden@openbanking.org.uk::6e29ce86-9d8a-41a1-a2e2-adf997d4672d" providerId="AD" clId="Web-{F3E7718B-30DE-05C4-2BC4-8F0BB349CD25}"/>
    <pc:docChg chg="modSld">
      <pc:chgData name="Dane Budden" userId="S::dane.budden@openbanking.org.uk::6e29ce86-9d8a-41a1-a2e2-adf997d4672d" providerId="AD" clId="Web-{F3E7718B-30DE-05C4-2BC4-8F0BB349CD25}" dt="2024-09-06T12:23:28.940" v="45" actId="20577"/>
      <pc:docMkLst>
        <pc:docMk/>
      </pc:docMkLst>
      <pc:sldChg chg="modSp">
        <pc:chgData name="Dane Budden" userId="S::dane.budden@openbanking.org.uk::6e29ce86-9d8a-41a1-a2e2-adf997d4672d" providerId="AD" clId="Web-{F3E7718B-30DE-05C4-2BC4-8F0BB349CD25}" dt="2024-09-06T12:11:31.452" v="10" actId="20577"/>
        <pc:sldMkLst>
          <pc:docMk/>
          <pc:sldMk cId="3969529434" sldId="310"/>
        </pc:sldMkLst>
        <pc:spChg chg="mod">
          <ac:chgData name="Dane Budden" userId="S::dane.budden@openbanking.org.uk::6e29ce86-9d8a-41a1-a2e2-adf997d4672d" providerId="AD" clId="Web-{F3E7718B-30DE-05C4-2BC4-8F0BB349CD25}" dt="2024-09-06T12:11:31.452" v="10" actId="20577"/>
          <ac:spMkLst>
            <pc:docMk/>
            <pc:sldMk cId="3969529434" sldId="310"/>
            <ac:spMk id="5" creationId="{33173697-C500-3DB2-92DC-9781F085FB0A}"/>
          </ac:spMkLst>
        </pc:spChg>
      </pc:sldChg>
      <pc:sldChg chg="modSp">
        <pc:chgData name="Dane Budden" userId="S::dane.budden@openbanking.org.uk::6e29ce86-9d8a-41a1-a2e2-adf997d4672d" providerId="AD" clId="Web-{F3E7718B-30DE-05C4-2BC4-8F0BB349CD25}" dt="2024-09-06T12:23:28.940" v="45" actId="20577"/>
        <pc:sldMkLst>
          <pc:docMk/>
          <pc:sldMk cId="3542381881" sldId="313"/>
        </pc:sldMkLst>
        <pc:spChg chg="mod">
          <ac:chgData name="Dane Budden" userId="S::dane.budden@openbanking.org.uk::6e29ce86-9d8a-41a1-a2e2-adf997d4672d" providerId="AD" clId="Web-{F3E7718B-30DE-05C4-2BC4-8F0BB349CD25}" dt="2024-09-06T12:23:28.940" v="45" actId="20577"/>
          <ac:spMkLst>
            <pc:docMk/>
            <pc:sldMk cId="3542381881" sldId="313"/>
            <ac:spMk id="2" creationId="{B0CB6F53-3767-A9F5-BDBA-DB98E336DFA6}"/>
          </ac:spMkLst>
        </pc:spChg>
      </pc:sldChg>
      <pc:sldChg chg="modSp">
        <pc:chgData name="Dane Budden" userId="S::dane.budden@openbanking.org.uk::6e29ce86-9d8a-41a1-a2e2-adf997d4672d" providerId="AD" clId="Web-{F3E7718B-30DE-05C4-2BC4-8F0BB349CD25}" dt="2024-09-06T12:14:30.730" v="32" actId="20577"/>
        <pc:sldMkLst>
          <pc:docMk/>
          <pc:sldMk cId="1768390568" sldId="2146846561"/>
        </pc:sldMkLst>
        <pc:spChg chg="mod">
          <ac:chgData name="Dane Budden" userId="S::dane.budden@openbanking.org.uk::6e29ce86-9d8a-41a1-a2e2-adf997d4672d" providerId="AD" clId="Web-{F3E7718B-30DE-05C4-2BC4-8F0BB349CD25}" dt="2024-09-06T12:14:30.730" v="32" actId="20577"/>
          <ac:spMkLst>
            <pc:docMk/>
            <pc:sldMk cId="1768390568" sldId="2146846561"/>
            <ac:spMk id="2" creationId="{B0CB6F53-3767-A9F5-BDBA-DB98E336DFA6}"/>
          </ac:spMkLst>
        </pc:spChg>
      </pc:sldChg>
    </pc:docChg>
  </pc:docChgLst>
  <pc:docChgLst>
    <pc:chgData name="Daniel Jenkinson" userId="e2229fe0-d7bb-42e1-8a2c-4a109470fe80" providerId="ADAL" clId="{A6DF80DB-E876-4885-8C6F-F1CBDFAD5E9E}"/>
    <pc:docChg chg="custSel modSld">
      <pc:chgData name="Daniel Jenkinson" userId="e2229fe0-d7bb-42e1-8a2c-4a109470fe80" providerId="ADAL" clId="{A6DF80DB-E876-4885-8C6F-F1CBDFAD5E9E}" dt="2024-09-06T13:47:56.228" v="215" actId="20577"/>
      <pc:docMkLst>
        <pc:docMk/>
      </pc:docMkLst>
      <pc:sldChg chg="modSp mod">
        <pc:chgData name="Daniel Jenkinson" userId="e2229fe0-d7bb-42e1-8a2c-4a109470fe80" providerId="ADAL" clId="{A6DF80DB-E876-4885-8C6F-F1CBDFAD5E9E}" dt="2024-09-06T12:25:46.660" v="196" actId="20577"/>
        <pc:sldMkLst>
          <pc:docMk/>
          <pc:sldMk cId="3969529434" sldId="310"/>
        </pc:sldMkLst>
        <pc:spChg chg="mod">
          <ac:chgData name="Daniel Jenkinson" userId="e2229fe0-d7bb-42e1-8a2c-4a109470fe80" providerId="ADAL" clId="{A6DF80DB-E876-4885-8C6F-F1CBDFAD5E9E}" dt="2024-09-06T12:25:46.660" v="196" actId="20577"/>
          <ac:spMkLst>
            <pc:docMk/>
            <pc:sldMk cId="3969529434" sldId="310"/>
            <ac:spMk id="5" creationId="{33173697-C500-3DB2-92DC-9781F085FB0A}"/>
          </ac:spMkLst>
        </pc:spChg>
      </pc:sldChg>
      <pc:sldChg chg="modSp mod">
        <pc:chgData name="Daniel Jenkinson" userId="e2229fe0-d7bb-42e1-8a2c-4a109470fe80" providerId="ADAL" clId="{A6DF80DB-E876-4885-8C6F-F1CBDFAD5E9E}" dt="2024-09-06T12:24:57.752" v="117" actId="20577"/>
        <pc:sldMkLst>
          <pc:docMk/>
          <pc:sldMk cId="3542381881" sldId="313"/>
        </pc:sldMkLst>
        <pc:spChg chg="mod">
          <ac:chgData name="Daniel Jenkinson" userId="e2229fe0-d7bb-42e1-8a2c-4a109470fe80" providerId="ADAL" clId="{A6DF80DB-E876-4885-8C6F-F1CBDFAD5E9E}" dt="2024-09-06T12:24:57.752" v="117" actId="20577"/>
          <ac:spMkLst>
            <pc:docMk/>
            <pc:sldMk cId="3542381881" sldId="313"/>
            <ac:spMk id="2" creationId="{B0CB6F53-3767-A9F5-BDBA-DB98E336DFA6}"/>
          </ac:spMkLst>
        </pc:spChg>
      </pc:sldChg>
      <pc:sldChg chg="modSp mod">
        <pc:chgData name="Daniel Jenkinson" userId="e2229fe0-d7bb-42e1-8a2c-4a109470fe80" providerId="ADAL" clId="{A6DF80DB-E876-4885-8C6F-F1CBDFAD5E9E}" dt="2024-09-06T13:47:56.228" v="215" actId="20577"/>
        <pc:sldMkLst>
          <pc:docMk/>
          <pc:sldMk cId="2238380612" sldId="336"/>
        </pc:sldMkLst>
        <pc:spChg chg="mod">
          <ac:chgData name="Daniel Jenkinson" userId="e2229fe0-d7bb-42e1-8a2c-4a109470fe80" providerId="ADAL" clId="{A6DF80DB-E876-4885-8C6F-F1CBDFAD5E9E}" dt="2024-09-06T12:26:09.093" v="214" actId="6549"/>
          <ac:spMkLst>
            <pc:docMk/>
            <pc:sldMk cId="2238380612" sldId="336"/>
            <ac:spMk id="13" creationId="{678DCCA8-75D8-CF77-F318-35C2B44EE221}"/>
          </ac:spMkLst>
        </pc:spChg>
        <pc:spChg chg="mod">
          <ac:chgData name="Daniel Jenkinson" userId="e2229fe0-d7bb-42e1-8a2c-4a109470fe80" providerId="ADAL" clId="{A6DF80DB-E876-4885-8C6F-F1CBDFAD5E9E}" dt="2024-09-06T13:47:56.228" v="215" actId="20577"/>
          <ac:spMkLst>
            <pc:docMk/>
            <pc:sldMk cId="2238380612" sldId="336"/>
            <ac:spMk id="20" creationId="{6D4D3ED0-0B51-4BC6-C28E-FB34EAEC9CD4}"/>
          </ac:spMkLst>
        </pc:spChg>
        <pc:spChg chg="mod">
          <ac:chgData name="Daniel Jenkinson" userId="e2229fe0-d7bb-42e1-8a2c-4a109470fe80" providerId="ADAL" clId="{A6DF80DB-E876-4885-8C6F-F1CBDFAD5E9E}" dt="2024-09-06T12:26:04.497" v="213" actId="20577"/>
          <ac:spMkLst>
            <pc:docMk/>
            <pc:sldMk cId="2238380612" sldId="336"/>
            <ac:spMk id="21" creationId="{E30FA6FE-8FB0-C8ED-81E4-83C129A2936C}"/>
          </ac:spMkLst>
        </pc:spChg>
      </pc:sldChg>
      <pc:sldChg chg="modSp mod">
        <pc:chgData name="Daniel Jenkinson" userId="e2229fe0-d7bb-42e1-8a2c-4a109470fe80" providerId="ADAL" clId="{A6DF80DB-E876-4885-8C6F-F1CBDFAD5E9E}" dt="2024-09-06T12:24:03.133" v="0" actId="20577"/>
        <pc:sldMkLst>
          <pc:docMk/>
          <pc:sldMk cId="1768390568" sldId="2146846561"/>
        </pc:sldMkLst>
        <pc:spChg chg="mod">
          <ac:chgData name="Daniel Jenkinson" userId="e2229fe0-d7bb-42e1-8a2c-4a109470fe80" providerId="ADAL" clId="{A6DF80DB-E876-4885-8C6F-F1CBDFAD5E9E}" dt="2024-09-06T12:24:03.133" v="0" actId="20577"/>
          <ac:spMkLst>
            <pc:docMk/>
            <pc:sldMk cId="1768390568" sldId="2146846561"/>
            <ac:spMk id="2" creationId="{B0CB6F53-3767-A9F5-BDBA-DB98E336DFA6}"/>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Low projection</c:v>
                </c:pt>
              </c:strCache>
            </c:strRef>
          </c:tx>
          <c:spPr>
            <a:ln w="28575" cap="rnd">
              <a:solidFill>
                <a:schemeClr val="accent1"/>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Sheet1!$B$2:$B$25</c:f>
              <c:numCache>
                <c:formatCode>_-* #,##0_-;\-* #,##0_-;_-* "-"??_-;_-@_-</c:formatCode>
                <c:ptCount val="24"/>
                <c:pt idx="0">
                  <c:v>9700.2906976744198</c:v>
                </c:pt>
                <c:pt idx="1">
                  <c:v>19816.569767441859</c:v>
                </c:pt>
                <c:pt idx="2">
                  <c:v>51249.41860465116</c:v>
                </c:pt>
                <c:pt idx="3">
                  <c:v>139291.56976744186</c:v>
                </c:pt>
                <c:pt idx="4">
                  <c:v>385363.95348837209</c:v>
                </c:pt>
                <c:pt idx="5">
                  <c:v>590850.87209302327</c:v>
                </c:pt>
                <c:pt idx="6">
                  <c:v>760200.87209302327</c:v>
                </c:pt>
                <c:pt idx="7">
                  <c:v>872512.5</c:v>
                </c:pt>
                <c:pt idx="8">
                  <c:v>889329.06976744195</c:v>
                </c:pt>
                <c:pt idx="9">
                  <c:v>943212.20930232573</c:v>
                </c:pt>
                <c:pt idx="10">
                  <c:v>954622.6744186047</c:v>
                </c:pt>
                <c:pt idx="11">
                  <c:v>1047446.511627907</c:v>
                </c:pt>
                <c:pt idx="12">
                  <c:v>990443.02325581387</c:v>
                </c:pt>
                <c:pt idx="13">
                  <c:v>1052740.1162790698</c:v>
                </c:pt>
                <c:pt idx="14">
                  <c:v>1252718.8953488371</c:v>
                </c:pt>
                <c:pt idx="15">
                  <c:v>1427049.4186046512</c:v>
                </c:pt>
                <c:pt idx="16">
                  <c:v>1546796.5116279069</c:v>
                </c:pt>
                <c:pt idx="17">
                  <c:v>1724981.6860465119</c:v>
                </c:pt>
                <c:pt idx="18">
                  <c:v>1876807.5113882509</c:v>
                </c:pt>
                <c:pt idx="19">
                  <c:v>2041996.4242497948</c:v>
                </c:pt>
                <c:pt idx="20">
                  <c:v>2221724.5888815932</c:v>
                </c:pt>
                <c:pt idx="21">
                  <c:v>2417271.6906958027</c:v>
                </c:pt>
                <c:pt idx="22">
                  <c:v>2630030.0477750879</c:v>
                </c:pt>
                <c:pt idx="23">
                  <c:v>2861514.5243391246</c:v>
                </c:pt>
              </c:numCache>
            </c:numRef>
          </c:val>
          <c:smooth val="0"/>
          <c:extLst>
            <c:ext xmlns:c16="http://schemas.microsoft.com/office/drawing/2014/chart" uri="{C3380CC4-5D6E-409C-BE32-E72D297353CC}">
              <c16:uniqueId val="{00000000-0999-4CD0-ACB4-3E7698600178}"/>
            </c:ext>
          </c:extLst>
        </c:ser>
        <c:ser>
          <c:idx val="1"/>
          <c:order val="1"/>
          <c:tx>
            <c:strRef>
              <c:f>Sheet1!$C$1</c:f>
              <c:strCache>
                <c:ptCount val="1"/>
                <c:pt idx="0">
                  <c:v>Mid Projection </c:v>
                </c:pt>
              </c:strCache>
            </c:strRef>
          </c:tx>
          <c:spPr>
            <a:ln w="28575" cap="rnd">
              <a:solidFill>
                <a:schemeClr val="accent2"/>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Sheet1!$C$2:$C$25</c:f>
              <c:numCache>
                <c:formatCode>_-* #,##0_-;\-* #,##0_-;_-* "-"??_-;_-@_-</c:formatCode>
                <c:ptCount val="24"/>
                <c:pt idx="0">
                  <c:v>12933.720930232559</c:v>
                </c:pt>
                <c:pt idx="1">
                  <c:v>26422.093023255813</c:v>
                </c:pt>
                <c:pt idx="2">
                  <c:v>68332.558139534885</c:v>
                </c:pt>
                <c:pt idx="3">
                  <c:v>185722.09302325582</c:v>
                </c:pt>
                <c:pt idx="4">
                  <c:v>513818.60465116281</c:v>
                </c:pt>
                <c:pt idx="5">
                  <c:v>787801.16279069765</c:v>
                </c:pt>
                <c:pt idx="6">
                  <c:v>1013601.1627906977</c:v>
                </c:pt>
                <c:pt idx="7">
                  <c:v>1163350</c:v>
                </c:pt>
                <c:pt idx="8">
                  <c:v>1185772.0930232559</c:v>
                </c:pt>
                <c:pt idx="9">
                  <c:v>1257616.2790697676</c:v>
                </c:pt>
                <c:pt idx="10">
                  <c:v>1272830.2325581396</c:v>
                </c:pt>
                <c:pt idx="11">
                  <c:v>1396595.3488372094</c:v>
                </c:pt>
                <c:pt idx="12">
                  <c:v>1320590.6976744186</c:v>
                </c:pt>
                <c:pt idx="13">
                  <c:v>1403653.4883720931</c:v>
                </c:pt>
                <c:pt idx="14">
                  <c:v>1670291.8604651163</c:v>
                </c:pt>
                <c:pt idx="15">
                  <c:v>1902732.5581395349</c:v>
                </c:pt>
                <c:pt idx="16">
                  <c:v>2062395.3488372094</c:v>
                </c:pt>
                <c:pt idx="17">
                  <c:v>2299975.581395349</c:v>
                </c:pt>
                <c:pt idx="18">
                  <c:v>2569888.1597806625</c:v>
                </c:pt>
                <c:pt idx="19">
                  <c:v>2871476.204879588</c:v>
                </c:pt>
                <c:pt idx="20">
                  <c:v>3208456.9765453981</c:v>
                </c:pt>
                <c:pt idx="21">
                  <c:v>3584983.9719547709</c:v>
                </c:pt>
                <c:pt idx="22">
                  <c:v>4005698.1200385918</c:v>
                </c:pt>
                <c:pt idx="23">
                  <c:v>4475784.9838116784</c:v>
                </c:pt>
              </c:numCache>
            </c:numRef>
          </c:val>
          <c:smooth val="0"/>
          <c:extLst>
            <c:ext xmlns:c16="http://schemas.microsoft.com/office/drawing/2014/chart" uri="{C3380CC4-5D6E-409C-BE32-E72D297353CC}">
              <c16:uniqueId val="{00000001-0999-4CD0-ACB4-3E7698600178}"/>
            </c:ext>
          </c:extLst>
        </c:ser>
        <c:ser>
          <c:idx val="2"/>
          <c:order val="2"/>
          <c:tx>
            <c:strRef>
              <c:f>Sheet1!$D$1</c:f>
              <c:strCache>
                <c:ptCount val="1"/>
                <c:pt idx="0">
                  <c:v>High Projection</c:v>
                </c:pt>
              </c:strCache>
            </c:strRef>
          </c:tx>
          <c:spPr>
            <a:ln w="28575" cap="rnd">
              <a:solidFill>
                <a:schemeClr val="accent3"/>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Sheet1!$D$2:$D$25</c:f>
              <c:numCache>
                <c:formatCode>_-* #,##0_-;\-* #,##0_-;_-* "-"??_-;_-@_-</c:formatCode>
                <c:ptCount val="24"/>
                <c:pt idx="0">
                  <c:v>16167.151162790698</c:v>
                </c:pt>
                <c:pt idx="1">
                  <c:v>33027.616279069764</c:v>
                </c:pt>
                <c:pt idx="2">
                  <c:v>85415.69767441861</c:v>
                </c:pt>
                <c:pt idx="3">
                  <c:v>232152.61627906977</c:v>
                </c:pt>
                <c:pt idx="4">
                  <c:v>642273.25581395347</c:v>
                </c:pt>
                <c:pt idx="5">
                  <c:v>984751.45348837203</c:v>
                </c:pt>
                <c:pt idx="6">
                  <c:v>1267001.453488372</c:v>
                </c:pt>
                <c:pt idx="7">
                  <c:v>1454187.5</c:v>
                </c:pt>
                <c:pt idx="8">
                  <c:v>1482215.1162790698</c:v>
                </c:pt>
                <c:pt idx="9">
                  <c:v>1572020.3488372094</c:v>
                </c:pt>
                <c:pt idx="10">
                  <c:v>1591037.7906976745</c:v>
                </c:pt>
                <c:pt idx="11">
                  <c:v>1745744.1860465119</c:v>
                </c:pt>
                <c:pt idx="12">
                  <c:v>1650738.3720930233</c:v>
                </c:pt>
                <c:pt idx="13">
                  <c:v>1754566.8604651163</c:v>
                </c:pt>
                <c:pt idx="14">
                  <c:v>2087864.8255813955</c:v>
                </c:pt>
                <c:pt idx="15">
                  <c:v>2378415.6976744188</c:v>
                </c:pt>
                <c:pt idx="16">
                  <c:v>2577994.1860465119</c:v>
                </c:pt>
                <c:pt idx="17">
                  <c:v>2874969.4767441861</c:v>
                </c:pt>
                <c:pt idx="18">
                  <c:v>3296707.8804712384</c:v>
                </c:pt>
                <c:pt idx="19">
                  <c:v>3780312.4301233138</c:v>
                </c:pt>
                <c:pt idx="20">
                  <c:v>4334858.4671390662</c:v>
                </c:pt>
                <c:pt idx="21">
                  <c:v>4970752.6236169571</c:v>
                </c:pt>
                <c:pt idx="22">
                  <c:v>5699928.113570448</c:v>
                </c:pt>
                <c:pt idx="23">
                  <c:v>6536068.6720776875</c:v>
                </c:pt>
              </c:numCache>
            </c:numRef>
          </c:val>
          <c:smooth val="0"/>
          <c:extLst>
            <c:ext xmlns:c16="http://schemas.microsoft.com/office/drawing/2014/chart" uri="{C3380CC4-5D6E-409C-BE32-E72D297353CC}">
              <c16:uniqueId val="{00000002-0999-4CD0-ACB4-3E7698600178}"/>
            </c:ext>
          </c:extLst>
        </c:ser>
        <c:dLbls>
          <c:showLegendKey val="0"/>
          <c:showVal val="0"/>
          <c:showCatName val="0"/>
          <c:showSerName val="0"/>
          <c:showPercent val="0"/>
          <c:showBubbleSize val="0"/>
        </c:dLbls>
        <c:smooth val="0"/>
        <c:axId val="1557109424"/>
        <c:axId val="1557110864"/>
      </c:lineChart>
      <c:catAx>
        <c:axId val="155710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crossAx val="1557110864"/>
        <c:crosses val="autoZero"/>
        <c:auto val="1"/>
        <c:lblAlgn val="ctr"/>
        <c:lblOffset val="100"/>
        <c:noMultiLvlLbl val="0"/>
      </c:catAx>
      <c:valAx>
        <c:axId val="1557110864"/>
        <c:scaling>
          <c:orientation val="minMax"/>
        </c:scaling>
        <c:delete val="0"/>
        <c:axPos val="l"/>
        <c:majorGridlines>
          <c:spPr>
            <a:ln w="9525" cap="flat" cmpd="sng" algn="ctr">
              <a:solidFill>
                <a:schemeClr val="tx1">
                  <a:lumMod val="15000"/>
                  <a:lumOff val="85000"/>
                </a:schemeClr>
              </a:solidFill>
              <a:round/>
            </a:ln>
            <a:effectLst/>
          </c:spPr>
        </c:majorGridlines>
        <c:numFmt formatCode="#,,&quot;m&quot;"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crossAx val="155710942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tropolis" panose="00000500000000000000" pitchFamily="50"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Low projection</c:v>
                </c:pt>
              </c:strCache>
            </c:strRef>
          </c:tx>
          <c:spPr>
            <a:ln w="28575" cap="rnd">
              <a:solidFill>
                <a:schemeClr val="accent1"/>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Sheet1!$B$2:$B$25</c:f>
              <c:numCache>
                <c:formatCode>0</c:formatCode>
                <c:ptCount val="24"/>
                <c:pt idx="0">
                  <c:v>0.64991947674418615</c:v>
                </c:pt>
                <c:pt idx="1">
                  <c:v>1.3277101744186046</c:v>
                </c:pt>
                <c:pt idx="2">
                  <c:v>3.4337110465116281</c:v>
                </c:pt>
                <c:pt idx="3">
                  <c:v>9.3325351744186058</c:v>
                </c:pt>
                <c:pt idx="4">
                  <c:v>25.819384883720932</c:v>
                </c:pt>
                <c:pt idx="5">
                  <c:v>39.587008430232558</c:v>
                </c:pt>
                <c:pt idx="6">
                  <c:v>50.933458430232562</c:v>
                </c:pt>
                <c:pt idx="7">
                  <c:v>58.458337499999999</c:v>
                </c:pt>
                <c:pt idx="8">
                  <c:v>59.585047674418611</c:v>
                </c:pt>
                <c:pt idx="9">
                  <c:v>63.195218023255826</c:v>
                </c:pt>
                <c:pt idx="10">
                  <c:v>63.95971918604652</c:v>
                </c:pt>
                <c:pt idx="11">
                  <c:v>70.178916279069782</c:v>
                </c:pt>
                <c:pt idx="12">
                  <c:v>66.359682558139525</c:v>
                </c:pt>
                <c:pt idx="13">
                  <c:v>70.53358779069768</c:v>
                </c:pt>
                <c:pt idx="14">
                  <c:v>83.932165988372091</c:v>
                </c:pt>
                <c:pt idx="15">
                  <c:v>95.612311046511635</c:v>
                </c:pt>
                <c:pt idx="16">
                  <c:v>103.63536627906977</c:v>
                </c:pt>
                <c:pt idx="17">
                  <c:v>115.57377296511631</c:v>
                </c:pt>
                <c:pt idx="18">
                  <c:v>125.74610326301281</c:v>
                </c:pt>
                <c:pt idx="19">
                  <c:v>136.81376042473624</c:v>
                </c:pt>
                <c:pt idx="20">
                  <c:v>148.85554745506676</c:v>
                </c:pt>
                <c:pt idx="21">
                  <c:v>161.9572032766188</c:v>
                </c:pt>
                <c:pt idx="22">
                  <c:v>176.2120132009309</c:v>
                </c:pt>
                <c:pt idx="23">
                  <c:v>191.72147313072136</c:v>
                </c:pt>
              </c:numCache>
            </c:numRef>
          </c:val>
          <c:smooth val="0"/>
          <c:extLst>
            <c:ext xmlns:c16="http://schemas.microsoft.com/office/drawing/2014/chart" uri="{C3380CC4-5D6E-409C-BE32-E72D297353CC}">
              <c16:uniqueId val="{00000000-0999-4CD0-ACB4-3E7698600178}"/>
            </c:ext>
          </c:extLst>
        </c:ser>
        <c:ser>
          <c:idx val="1"/>
          <c:order val="1"/>
          <c:tx>
            <c:strRef>
              <c:f>Sheet1!$C$1</c:f>
              <c:strCache>
                <c:ptCount val="1"/>
                <c:pt idx="0">
                  <c:v>Mid Projection </c:v>
                </c:pt>
              </c:strCache>
            </c:strRef>
          </c:tx>
          <c:spPr>
            <a:ln w="28575" cap="rnd">
              <a:solidFill>
                <a:schemeClr val="accent2"/>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Sheet1!$C$2:$C$25</c:f>
              <c:numCache>
                <c:formatCode>0</c:formatCode>
                <c:ptCount val="24"/>
                <c:pt idx="0">
                  <c:v>1.2998389534883723</c:v>
                </c:pt>
                <c:pt idx="1">
                  <c:v>2.6554203488372092</c:v>
                </c:pt>
                <c:pt idx="2">
                  <c:v>6.8674220930232561</c:v>
                </c:pt>
                <c:pt idx="3">
                  <c:v>18.665070348837212</c:v>
                </c:pt>
                <c:pt idx="4">
                  <c:v>51.638769767441865</c:v>
                </c:pt>
                <c:pt idx="5">
                  <c:v>79.174016860465116</c:v>
                </c:pt>
                <c:pt idx="6">
                  <c:v>101.86691686046511</c:v>
                </c:pt>
                <c:pt idx="7">
                  <c:v>116.916675</c:v>
                </c:pt>
                <c:pt idx="8">
                  <c:v>119.17009534883722</c:v>
                </c:pt>
                <c:pt idx="9">
                  <c:v>126.39043604651164</c:v>
                </c:pt>
                <c:pt idx="10">
                  <c:v>127.91943837209304</c:v>
                </c:pt>
                <c:pt idx="11">
                  <c:v>140.35783255813956</c:v>
                </c:pt>
                <c:pt idx="12">
                  <c:v>132.71936511627908</c:v>
                </c:pt>
                <c:pt idx="13">
                  <c:v>141.06717558139536</c:v>
                </c:pt>
                <c:pt idx="14">
                  <c:v>167.86433197674421</c:v>
                </c:pt>
                <c:pt idx="15">
                  <c:v>191.22462209302327</c:v>
                </c:pt>
                <c:pt idx="16">
                  <c:v>207.27073255813954</c:v>
                </c:pt>
                <c:pt idx="17">
                  <c:v>231.14754593023258</c:v>
                </c:pt>
                <c:pt idx="18">
                  <c:v>258.27376005795657</c:v>
                </c:pt>
                <c:pt idx="19">
                  <c:v>288.58335859039857</c:v>
                </c:pt>
                <c:pt idx="20">
                  <c:v>322.4499261428125</c:v>
                </c:pt>
                <c:pt idx="21">
                  <c:v>360.29088918145447</c:v>
                </c:pt>
                <c:pt idx="22">
                  <c:v>402.57266106387851</c:v>
                </c:pt>
                <c:pt idx="23">
                  <c:v>449.81639087307371</c:v>
                </c:pt>
              </c:numCache>
            </c:numRef>
          </c:val>
          <c:smooth val="0"/>
          <c:extLst>
            <c:ext xmlns:c16="http://schemas.microsoft.com/office/drawing/2014/chart" uri="{C3380CC4-5D6E-409C-BE32-E72D297353CC}">
              <c16:uniqueId val="{00000001-0999-4CD0-ACB4-3E7698600178}"/>
            </c:ext>
          </c:extLst>
        </c:ser>
        <c:ser>
          <c:idx val="2"/>
          <c:order val="2"/>
          <c:tx>
            <c:strRef>
              <c:f>Sheet1!$D$1</c:f>
              <c:strCache>
                <c:ptCount val="1"/>
                <c:pt idx="0">
                  <c:v>High Projection</c:v>
                </c:pt>
              </c:strCache>
            </c:strRef>
          </c:tx>
          <c:spPr>
            <a:ln w="28575" cap="rnd">
              <a:solidFill>
                <a:schemeClr val="accent3"/>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Sheet1!$D$2:$D$25</c:f>
              <c:numCache>
                <c:formatCode>0</c:formatCode>
                <c:ptCount val="24"/>
                <c:pt idx="0">
                  <c:v>2.1663982558139536</c:v>
                </c:pt>
                <c:pt idx="1">
                  <c:v>4.4257005813953487</c:v>
                </c:pt>
                <c:pt idx="2">
                  <c:v>11.445703488372095</c:v>
                </c:pt>
                <c:pt idx="3">
                  <c:v>31.108450581395349</c:v>
                </c:pt>
                <c:pt idx="4">
                  <c:v>86.064616279069767</c:v>
                </c:pt>
                <c:pt idx="5">
                  <c:v>131.95669476744186</c:v>
                </c:pt>
                <c:pt idx="6">
                  <c:v>169.77819476744185</c:v>
                </c:pt>
                <c:pt idx="7">
                  <c:v>194.86112500000002</c:v>
                </c:pt>
                <c:pt idx="8">
                  <c:v>198.61682558139535</c:v>
                </c:pt>
                <c:pt idx="9">
                  <c:v>210.65072674418607</c:v>
                </c:pt>
                <c:pt idx="10">
                  <c:v>213.19906395348838</c:v>
                </c:pt>
                <c:pt idx="11">
                  <c:v>233.92972093023261</c:v>
                </c:pt>
                <c:pt idx="12">
                  <c:v>221.19894186046511</c:v>
                </c:pt>
                <c:pt idx="13">
                  <c:v>235.1119593023256</c:v>
                </c:pt>
                <c:pt idx="14">
                  <c:v>279.77388662790702</c:v>
                </c:pt>
                <c:pt idx="15">
                  <c:v>318.70770348837215</c:v>
                </c:pt>
                <c:pt idx="16">
                  <c:v>345.45122093023258</c:v>
                </c:pt>
                <c:pt idx="17">
                  <c:v>385.24590988372097</c:v>
                </c:pt>
                <c:pt idx="18">
                  <c:v>441.75885598314596</c:v>
                </c:pt>
                <c:pt idx="19">
                  <c:v>506.56186563652409</c:v>
                </c:pt>
                <c:pt idx="20">
                  <c:v>580.8710345966349</c:v>
                </c:pt>
                <c:pt idx="21">
                  <c:v>666.08085156467223</c:v>
                </c:pt>
                <c:pt idx="22">
                  <c:v>763.79036721844011</c:v>
                </c:pt>
                <c:pt idx="23">
                  <c:v>875.83320205841017</c:v>
                </c:pt>
              </c:numCache>
            </c:numRef>
          </c:val>
          <c:smooth val="0"/>
          <c:extLst>
            <c:ext xmlns:c16="http://schemas.microsoft.com/office/drawing/2014/chart" uri="{C3380CC4-5D6E-409C-BE32-E72D297353CC}">
              <c16:uniqueId val="{00000002-0999-4CD0-ACB4-3E7698600178}"/>
            </c:ext>
          </c:extLst>
        </c:ser>
        <c:dLbls>
          <c:showLegendKey val="0"/>
          <c:showVal val="0"/>
          <c:showCatName val="0"/>
          <c:showSerName val="0"/>
          <c:showPercent val="0"/>
          <c:showBubbleSize val="0"/>
        </c:dLbls>
        <c:smooth val="0"/>
        <c:axId val="1557109424"/>
        <c:axId val="1557110864"/>
      </c:lineChart>
      <c:catAx>
        <c:axId val="155710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crossAx val="1557110864"/>
        <c:crosses val="autoZero"/>
        <c:auto val="1"/>
        <c:lblAlgn val="ctr"/>
        <c:lblOffset val="100"/>
        <c:noMultiLvlLbl val="0"/>
      </c:catAx>
      <c:valAx>
        <c:axId val="15571108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crossAx val="155710942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tropolis" panose="00000500000000000000" pitchFamily="50"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Low projection</c:v>
                </c:pt>
              </c:strCache>
            </c:strRef>
          </c:tx>
          <c:spPr>
            <a:ln w="28575" cap="rnd">
              <a:solidFill>
                <a:schemeClr val="accent1"/>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Sheet1!$B$2:$B$25</c:f>
              <c:numCache>
                <c:formatCode>0.0</c:formatCode>
                <c:ptCount val="24"/>
                <c:pt idx="0">
                  <c:v>2.136721567378146E-3</c:v>
                </c:pt>
                <c:pt idx="1">
                  <c:v>4.3650745460337677E-3</c:v>
                </c:pt>
                <c:pt idx="2">
                  <c:v>1.1288913029627272E-2</c:v>
                </c:pt>
                <c:pt idx="3">
                  <c:v>3.0682307422746101E-2</c:v>
                </c:pt>
                <c:pt idx="4">
                  <c:v>8.4885648932781152E-2</c:v>
                </c:pt>
                <c:pt idx="5">
                  <c:v>0.1301490688117235</c:v>
                </c:pt>
                <c:pt idx="6">
                  <c:v>0.16745246607199749</c:v>
                </c:pt>
                <c:pt idx="7">
                  <c:v>0.19219179452054796</c:v>
                </c:pt>
                <c:pt idx="8">
                  <c:v>0.19589604714877351</c:v>
                </c:pt>
                <c:pt idx="9">
                  <c:v>0.20776510035043014</c:v>
                </c:pt>
                <c:pt idx="10">
                  <c:v>0.21027852883083789</c:v>
                </c:pt>
                <c:pt idx="11">
                  <c:v>0.23072520420516096</c:v>
                </c:pt>
                <c:pt idx="12">
                  <c:v>0.21816881936922586</c:v>
                </c:pt>
                <c:pt idx="13">
                  <c:v>0.23189124753106086</c:v>
                </c:pt>
                <c:pt idx="14">
                  <c:v>0.27594136763300414</c:v>
                </c:pt>
                <c:pt idx="15">
                  <c:v>0.31434184453647662</c:v>
                </c:pt>
                <c:pt idx="16">
                  <c:v>0.340719012424339</c:v>
                </c:pt>
                <c:pt idx="17">
                  <c:v>0.37996856865243722</c:v>
                </c:pt>
                <c:pt idx="18">
                  <c:v>0.41341184634415173</c:v>
                </c:pt>
                <c:pt idx="19">
                  <c:v>0.44979866441009181</c:v>
                </c:pt>
                <c:pt idx="20">
                  <c:v>0.48938810122213733</c:v>
                </c:pt>
                <c:pt idx="21">
                  <c:v>0.53246203816970572</c:v>
                </c:pt>
                <c:pt idx="22">
                  <c:v>0.57932716668799189</c:v>
                </c:pt>
                <c:pt idx="23">
                  <c:v>0.63031717193661818</c:v>
                </c:pt>
              </c:numCache>
            </c:numRef>
          </c:val>
          <c:smooth val="0"/>
          <c:extLst>
            <c:ext xmlns:c16="http://schemas.microsoft.com/office/drawing/2014/chart" uri="{C3380CC4-5D6E-409C-BE32-E72D297353CC}">
              <c16:uniqueId val="{00000000-0999-4CD0-ACB4-3E7698600178}"/>
            </c:ext>
          </c:extLst>
        </c:ser>
        <c:ser>
          <c:idx val="1"/>
          <c:order val="1"/>
          <c:tx>
            <c:strRef>
              <c:f>Sheet1!$C$1</c:f>
              <c:strCache>
                <c:ptCount val="1"/>
                <c:pt idx="0">
                  <c:v>Mid Projection </c:v>
                </c:pt>
              </c:strCache>
            </c:strRef>
          </c:tx>
          <c:spPr>
            <a:ln w="28575" cap="rnd">
              <a:solidFill>
                <a:schemeClr val="accent2"/>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Sheet1!$C$2:$C$25</c:f>
              <c:numCache>
                <c:formatCode>0.0</c:formatCode>
                <c:ptCount val="24"/>
                <c:pt idx="0">
                  <c:v>4.2734431347562921E-3</c:v>
                </c:pt>
                <c:pt idx="1">
                  <c:v>8.7301490920675354E-3</c:v>
                </c:pt>
                <c:pt idx="2">
                  <c:v>2.2577826059254544E-2</c:v>
                </c:pt>
                <c:pt idx="3">
                  <c:v>6.1364614845492202E-2</c:v>
                </c:pt>
                <c:pt idx="4">
                  <c:v>0.1697712978655623</c:v>
                </c:pt>
                <c:pt idx="5">
                  <c:v>0.260298137623447</c:v>
                </c:pt>
                <c:pt idx="6">
                  <c:v>0.33490493214399492</c:v>
                </c:pt>
                <c:pt idx="7">
                  <c:v>0.38438358904109593</c:v>
                </c:pt>
                <c:pt idx="8">
                  <c:v>0.39179209429754702</c:v>
                </c:pt>
                <c:pt idx="9">
                  <c:v>0.41553020070086016</c:v>
                </c:pt>
                <c:pt idx="10">
                  <c:v>0.42055705766167578</c:v>
                </c:pt>
                <c:pt idx="11">
                  <c:v>0.46145040841032192</c:v>
                </c:pt>
                <c:pt idx="12">
                  <c:v>0.43633763873845177</c:v>
                </c:pt>
                <c:pt idx="13">
                  <c:v>0.46378249506212171</c:v>
                </c:pt>
                <c:pt idx="14">
                  <c:v>0.5518827352660084</c:v>
                </c:pt>
                <c:pt idx="15">
                  <c:v>0.62868368907295324</c:v>
                </c:pt>
                <c:pt idx="16">
                  <c:v>0.68143802484867799</c:v>
                </c:pt>
                <c:pt idx="17">
                  <c:v>0.75993713730487422</c:v>
                </c:pt>
                <c:pt idx="18">
                  <c:v>0.84911921114944622</c:v>
                </c:pt>
                <c:pt idx="19">
                  <c:v>0.9487672063245981</c:v>
                </c:pt>
                <c:pt idx="20">
                  <c:v>1.0601093462229454</c:v>
                </c:pt>
                <c:pt idx="21">
                  <c:v>1.1845179918294393</c:v>
                </c:pt>
                <c:pt idx="22">
                  <c:v>1.3235265569223404</c:v>
                </c:pt>
                <c:pt idx="23">
                  <c:v>1.4788484083498314</c:v>
                </c:pt>
              </c:numCache>
            </c:numRef>
          </c:val>
          <c:smooth val="0"/>
          <c:extLst>
            <c:ext xmlns:c16="http://schemas.microsoft.com/office/drawing/2014/chart" uri="{C3380CC4-5D6E-409C-BE32-E72D297353CC}">
              <c16:uniqueId val="{00000001-0999-4CD0-ACB4-3E7698600178}"/>
            </c:ext>
          </c:extLst>
        </c:ser>
        <c:ser>
          <c:idx val="2"/>
          <c:order val="2"/>
          <c:tx>
            <c:strRef>
              <c:f>Sheet1!$D$1</c:f>
              <c:strCache>
                <c:ptCount val="1"/>
                <c:pt idx="0">
                  <c:v>High Projection</c:v>
                </c:pt>
              </c:strCache>
            </c:strRef>
          </c:tx>
          <c:spPr>
            <a:ln w="28575" cap="rnd">
              <a:solidFill>
                <a:schemeClr val="accent3"/>
              </a:solidFill>
              <a:round/>
            </a:ln>
            <a:effectLst/>
          </c:spPr>
          <c:marker>
            <c:symbol val="none"/>
          </c:marker>
          <c:cat>
            <c:strRef>
              <c:f>Sheet1!$A$2:$A$25</c:f>
              <c:strCache>
                <c:ptCount val="24"/>
                <c:pt idx="0">
                  <c:v>Month 1</c:v>
                </c:pt>
                <c:pt idx="1">
                  <c:v>Month 2</c:v>
                </c:pt>
                <c:pt idx="2">
                  <c:v>Month 3</c:v>
                </c:pt>
                <c:pt idx="3">
                  <c:v>Month 4</c:v>
                </c:pt>
                <c:pt idx="4">
                  <c:v>Month 5</c:v>
                </c:pt>
                <c:pt idx="5">
                  <c:v>Month 6</c:v>
                </c:pt>
                <c:pt idx="6">
                  <c:v>Month 7</c:v>
                </c:pt>
                <c:pt idx="7">
                  <c:v>Month 8</c:v>
                </c:pt>
                <c:pt idx="8">
                  <c:v>Month 9</c:v>
                </c:pt>
                <c:pt idx="9">
                  <c:v>Month 10</c:v>
                </c:pt>
                <c:pt idx="10">
                  <c:v>Month 11</c:v>
                </c:pt>
                <c:pt idx="11">
                  <c:v>Month 12</c:v>
                </c:pt>
                <c:pt idx="12">
                  <c:v>Month 13</c:v>
                </c:pt>
                <c:pt idx="13">
                  <c:v>Month 14</c:v>
                </c:pt>
                <c:pt idx="14">
                  <c:v>Month 15</c:v>
                </c:pt>
                <c:pt idx="15">
                  <c:v>Month 16</c:v>
                </c:pt>
                <c:pt idx="16">
                  <c:v>Month 17</c:v>
                </c:pt>
                <c:pt idx="17">
                  <c:v>Month 18</c:v>
                </c:pt>
                <c:pt idx="18">
                  <c:v>Month 19</c:v>
                </c:pt>
                <c:pt idx="19">
                  <c:v>Month 20</c:v>
                </c:pt>
                <c:pt idx="20">
                  <c:v>Month 21</c:v>
                </c:pt>
                <c:pt idx="21">
                  <c:v>Month 22</c:v>
                </c:pt>
                <c:pt idx="22">
                  <c:v>Month 23</c:v>
                </c:pt>
                <c:pt idx="23">
                  <c:v>Month 24</c:v>
                </c:pt>
              </c:strCache>
            </c:strRef>
          </c:cat>
          <c:val>
            <c:numRef>
              <c:f>Sheet1!$D$2:$D$25</c:f>
              <c:numCache>
                <c:formatCode>0.0</c:formatCode>
                <c:ptCount val="24"/>
                <c:pt idx="0">
                  <c:v>7.122405224593821E-3</c:v>
                </c:pt>
                <c:pt idx="1">
                  <c:v>1.4550248486779228E-2</c:v>
                </c:pt>
                <c:pt idx="2">
                  <c:v>3.7629710098757568E-2</c:v>
                </c:pt>
                <c:pt idx="3">
                  <c:v>0.10227435807582033</c:v>
                </c:pt>
                <c:pt idx="4">
                  <c:v>0.28295216310927052</c:v>
                </c:pt>
                <c:pt idx="5">
                  <c:v>0.43383022937241161</c:v>
                </c:pt>
                <c:pt idx="6">
                  <c:v>0.55817488690665806</c:v>
                </c:pt>
                <c:pt idx="7">
                  <c:v>0.64063931506849325</c:v>
                </c:pt>
                <c:pt idx="8">
                  <c:v>0.652986823829245</c:v>
                </c:pt>
                <c:pt idx="9">
                  <c:v>0.69255033450143366</c:v>
                </c:pt>
                <c:pt idx="10">
                  <c:v>0.70092842943612621</c:v>
                </c:pt>
                <c:pt idx="11">
                  <c:v>0.76908401401720305</c:v>
                </c:pt>
                <c:pt idx="12">
                  <c:v>0.72722939789741958</c:v>
                </c:pt>
                <c:pt idx="13">
                  <c:v>0.77297082510353621</c:v>
                </c:pt>
                <c:pt idx="14">
                  <c:v>0.91980455877668066</c:v>
                </c:pt>
                <c:pt idx="15">
                  <c:v>1.0478061484549221</c:v>
                </c:pt>
                <c:pt idx="16">
                  <c:v>1.1357300414144633</c:v>
                </c:pt>
                <c:pt idx="17">
                  <c:v>1.2665618955081237</c:v>
                </c:pt>
                <c:pt idx="18">
                  <c:v>1.4523578826843155</c:v>
                </c:pt>
                <c:pt idx="19">
                  <c:v>1.665408873325559</c:v>
                </c:pt>
                <c:pt idx="20">
                  <c:v>1.9097129904546903</c:v>
                </c:pt>
                <c:pt idx="21">
                  <c:v>2.1898548544591967</c:v>
                </c:pt>
                <c:pt idx="22">
                  <c:v>2.5110916182524061</c:v>
                </c:pt>
                <c:pt idx="23">
                  <c:v>2.8794516232057323</c:v>
                </c:pt>
              </c:numCache>
            </c:numRef>
          </c:val>
          <c:smooth val="0"/>
          <c:extLst>
            <c:ext xmlns:c16="http://schemas.microsoft.com/office/drawing/2014/chart" uri="{C3380CC4-5D6E-409C-BE32-E72D297353CC}">
              <c16:uniqueId val="{00000002-0999-4CD0-ACB4-3E7698600178}"/>
            </c:ext>
          </c:extLst>
        </c:ser>
        <c:dLbls>
          <c:showLegendKey val="0"/>
          <c:showVal val="0"/>
          <c:showCatName val="0"/>
          <c:showSerName val="0"/>
          <c:showPercent val="0"/>
          <c:showBubbleSize val="0"/>
        </c:dLbls>
        <c:smooth val="0"/>
        <c:axId val="1557109424"/>
        <c:axId val="1557110864"/>
      </c:lineChart>
      <c:catAx>
        <c:axId val="155710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crossAx val="1557110864"/>
        <c:crosses val="autoZero"/>
        <c:auto val="1"/>
        <c:lblAlgn val="ctr"/>
        <c:lblOffset val="100"/>
        <c:noMultiLvlLbl val="0"/>
      </c:catAx>
      <c:valAx>
        <c:axId val="155711086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crossAx val="155710942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tropolis" panose="000005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etropolis" panose="00000500000000000000" pitchFamily="50"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C1C683-6095-4804-86D2-6F9CE25386C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0B65515A-F9E9-4A6D-ACA3-6B5DC5D4B4B6}">
      <dgm:prSet custT="1"/>
      <dgm:spPr>
        <a:solidFill>
          <a:schemeClr val="accent1"/>
        </a:solidFill>
      </dgm:spPr>
      <dgm:t>
        <a:bodyPr/>
        <a:lstStyle/>
        <a:p>
          <a:r>
            <a:rPr lang="en-GB" sz="1600" b="0" i="0">
              <a:latin typeface="Metropolis" panose="00000500000000000000" pitchFamily="50" charset="0"/>
            </a:rPr>
            <a:t>Pay.UK</a:t>
          </a:r>
          <a:endParaRPr lang="en-GB" sz="1600" b="0">
            <a:latin typeface="Metropolis" panose="00000500000000000000" pitchFamily="50" charset="0"/>
          </a:endParaRPr>
        </a:p>
      </dgm:t>
    </dgm:pt>
    <dgm:pt modelId="{8B1D617B-BBFC-4B3C-AB0A-C853FC05DFBE}" type="parTrans" cxnId="{FAC3F9D3-152A-49E6-9BBF-8931A756815C}">
      <dgm:prSet/>
      <dgm:spPr/>
      <dgm:t>
        <a:bodyPr/>
        <a:lstStyle/>
        <a:p>
          <a:endParaRPr lang="en-GB" sz="1600" b="0">
            <a:latin typeface="Metropolis" panose="00000500000000000000" pitchFamily="50" charset="0"/>
          </a:endParaRPr>
        </a:p>
      </dgm:t>
    </dgm:pt>
    <dgm:pt modelId="{F56F60B4-407F-468A-B8E2-79922EC78F22}" type="sibTrans" cxnId="{FAC3F9D3-152A-49E6-9BBF-8931A756815C}">
      <dgm:prSet/>
      <dgm:spPr/>
      <dgm:t>
        <a:bodyPr/>
        <a:lstStyle/>
        <a:p>
          <a:endParaRPr lang="en-GB" sz="1600" b="0">
            <a:latin typeface="Metropolis" panose="00000500000000000000" pitchFamily="50" charset="0"/>
          </a:endParaRPr>
        </a:p>
      </dgm:t>
    </dgm:pt>
    <dgm:pt modelId="{4F2A1942-CA11-4A3D-AC4F-A7B9D4FEEE59}">
      <dgm:prSet custT="1"/>
      <dgm:spPr>
        <a:solidFill>
          <a:schemeClr val="accent1"/>
        </a:solidFill>
      </dgm:spPr>
      <dgm:t>
        <a:bodyPr/>
        <a:lstStyle/>
        <a:p>
          <a:r>
            <a:rPr lang="en-GB" sz="1600" b="0" i="0">
              <a:latin typeface="Metropolis" panose="00000500000000000000" pitchFamily="50" charset="0"/>
            </a:rPr>
            <a:t>OBL</a:t>
          </a:r>
          <a:endParaRPr lang="en-GB" sz="1600" b="0">
            <a:latin typeface="Metropolis" panose="00000500000000000000" pitchFamily="50" charset="0"/>
          </a:endParaRPr>
        </a:p>
      </dgm:t>
    </dgm:pt>
    <dgm:pt modelId="{7185E289-4E2E-4345-A21F-378073D8F0B3}" type="parTrans" cxnId="{EBFDBD5E-E097-4AA6-A298-C1B436063D09}">
      <dgm:prSet/>
      <dgm:spPr/>
      <dgm:t>
        <a:bodyPr/>
        <a:lstStyle/>
        <a:p>
          <a:endParaRPr lang="en-GB" sz="1600" b="0">
            <a:latin typeface="Metropolis" panose="00000500000000000000" pitchFamily="50" charset="0"/>
          </a:endParaRPr>
        </a:p>
      </dgm:t>
    </dgm:pt>
    <dgm:pt modelId="{80350A09-0CB5-435C-B6E5-6C855FAA3EC9}" type="sibTrans" cxnId="{EBFDBD5E-E097-4AA6-A298-C1B436063D09}">
      <dgm:prSet/>
      <dgm:spPr/>
      <dgm:t>
        <a:bodyPr/>
        <a:lstStyle/>
        <a:p>
          <a:endParaRPr lang="en-GB" sz="1600" b="0">
            <a:latin typeface="Metropolis" panose="00000500000000000000" pitchFamily="50" charset="0"/>
          </a:endParaRPr>
        </a:p>
      </dgm:t>
    </dgm:pt>
    <dgm:pt modelId="{6FD6559C-3C22-4334-A663-B6AE0B42F8DC}">
      <dgm:prSet custT="1"/>
      <dgm:spPr>
        <a:solidFill>
          <a:schemeClr val="accent1"/>
        </a:solidFill>
      </dgm:spPr>
      <dgm:t>
        <a:bodyPr/>
        <a:lstStyle/>
        <a:p>
          <a:r>
            <a:rPr lang="en-GB" sz="1600" b="0" i="0">
              <a:latin typeface="Metropolis" panose="00000500000000000000" pitchFamily="50" charset="0"/>
            </a:rPr>
            <a:t>New company specifically created</a:t>
          </a:r>
          <a:endParaRPr lang="en-GB" sz="1600" b="0">
            <a:latin typeface="Metropolis" panose="00000500000000000000" pitchFamily="50" charset="0"/>
          </a:endParaRPr>
        </a:p>
      </dgm:t>
    </dgm:pt>
    <dgm:pt modelId="{7A9038C7-2FDE-4282-9553-3D1BB1BEF5C5}" type="parTrans" cxnId="{923EBC0E-4D79-44F9-9B75-CB2E70A796D0}">
      <dgm:prSet/>
      <dgm:spPr/>
      <dgm:t>
        <a:bodyPr/>
        <a:lstStyle/>
        <a:p>
          <a:endParaRPr lang="en-GB" sz="1600" b="0">
            <a:latin typeface="Metropolis" panose="00000500000000000000" pitchFamily="50" charset="0"/>
          </a:endParaRPr>
        </a:p>
      </dgm:t>
    </dgm:pt>
    <dgm:pt modelId="{E8B4152B-93F1-4581-99C3-E404CF67875D}" type="sibTrans" cxnId="{923EBC0E-4D79-44F9-9B75-CB2E70A796D0}">
      <dgm:prSet/>
      <dgm:spPr/>
      <dgm:t>
        <a:bodyPr/>
        <a:lstStyle/>
        <a:p>
          <a:endParaRPr lang="en-GB" sz="1600" b="0">
            <a:latin typeface="Metropolis" panose="00000500000000000000" pitchFamily="50" charset="0"/>
          </a:endParaRPr>
        </a:p>
      </dgm:t>
    </dgm:pt>
    <dgm:pt modelId="{0E291B0D-8D0A-4BB5-B06F-832622DAB968}">
      <dgm:prSet custT="1"/>
      <dgm:spPr>
        <a:solidFill>
          <a:schemeClr val="accent1"/>
        </a:solidFill>
      </dgm:spPr>
      <dgm:t>
        <a:bodyPr/>
        <a:lstStyle/>
        <a:p>
          <a:r>
            <a:rPr lang="en-GB" sz="1600" b="0" i="0">
              <a:latin typeface="Metropolis" panose="00000500000000000000" pitchFamily="50" charset="0"/>
            </a:rPr>
            <a:t>OBL and Pay.UK as joint operators of the MLA</a:t>
          </a:r>
          <a:endParaRPr lang="en-GB" sz="1600" b="0">
            <a:latin typeface="Metropolis" panose="00000500000000000000" pitchFamily="50" charset="0"/>
          </a:endParaRPr>
        </a:p>
      </dgm:t>
    </dgm:pt>
    <dgm:pt modelId="{536ACFFF-76DC-4B14-828A-6FA91AA1DD7E}" type="parTrans" cxnId="{5E0A5DFB-5583-4E09-A1B8-A2EFE0EEFC63}">
      <dgm:prSet/>
      <dgm:spPr/>
      <dgm:t>
        <a:bodyPr/>
        <a:lstStyle/>
        <a:p>
          <a:endParaRPr lang="en-GB" sz="1600" b="0">
            <a:latin typeface="Metropolis" panose="00000500000000000000" pitchFamily="50" charset="0"/>
          </a:endParaRPr>
        </a:p>
      </dgm:t>
    </dgm:pt>
    <dgm:pt modelId="{74AC1CDB-7EB9-4B2E-8C9B-4AF57A343C52}" type="sibTrans" cxnId="{5E0A5DFB-5583-4E09-A1B8-A2EFE0EEFC63}">
      <dgm:prSet/>
      <dgm:spPr/>
      <dgm:t>
        <a:bodyPr/>
        <a:lstStyle/>
        <a:p>
          <a:endParaRPr lang="en-GB" sz="1600" b="0">
            <a:latin typeface="Metropolis" panose="00000500000000000000" pitchFamily="50" charset="0"/>
          </a:endParaRPr>
        </a:p>
      </dgm:t>
    </dgm:pt>
    <dgm:pt modelId="{5034E5E2-D3BA-4CC4-8461-4A857C79F294}">
      <dgm:prSet custT="1"/>
      <dgm:spPr>
        <a:solidFill>
          <a:schemeClr val="accent1"/>
        </a:solidFill>
      </dgm:spPr>
      <dgm:t>
        <a:bodyPr/>
        <a:lstStyle/>
        <a:p>
          <a:r>
            <a:rPr lang="en-GB" sz="1600" b="0" i="0">
              <a:latin typeface="Metropolis" panose="00000500000000000000" pitchFamily="50" charset="0"/>
            </a:rPr>
            <a:t>New SPV joint venture company created between OBL and Pay.UK</a:t>
          </a:r>
          <a:endParaRPr lang="en-GB" sz="1600" b="0">
            <a:latin typeface="Metropolis" panose="00000500000000000000" pitchFamily="50" charset="0"/>
          </a:endParaRPr>
        </a:p>
      </dgm:t>
    </dgm:pt>
    <dgm:pt modelId="{9566C28F-F7FB-4500-A6E1-F2162C06EA88}" type="parTrans" cxnId="{49BD0958-25C2-4FC6-B942-37CBB3E1BE74}">
      <dgm:prSet/>
      <dgm:spPr/>
      <dgm:t>
        <a:bodyPr/>
        <a:lstStyle/>
        <a:p>
          <a:endParaRPr lang="en-GB" sz="1600" b="0">
            <a:latin typeface="Metropolis" panose="00000500000000000000" pitchFamily="50" charset="0"/>
          </a:endParaRPr>
        </a:p>
      </dgm:t>
    </dgm:pt>
    <dgm:pt modelId="{58E2192C-B136-4BF8-A342-2C67AAB05D68}" type="sibTrans" cxnId="{49BD0958-25C2-4FC6-B942-37CBB3E1BE74}">
      <dgm:prSet/>
      <dgm:spPr/>
      <dgm:t>
        <a:bodyPr/>
        <a:lstStyle/>
        <a:p>
          <a:endParaRPr lang="en-GB" sz="1600" b="0">
            <a:latin typeface="Metropolis" panose="00000500000000000000" pitchFamily="50" charset="0"/>
          </a:endParaRPr>
        </a:p>
      </dgm:t>
    </dgm:pt>
    <dgm:pt modelId="{C020F5D3-6512-458A-8E0D-BD2453B75DD8}" type="pres">
      <dgm:prSet presAssocID="{E5C1C683-6095-4804-86D2-6F9CE25386CC}" presName="diagram" presStyleCnt="0">
        <dgm:presLayoutVars>
          <dgm:dir/>
          <dgm:resizeHandles val="exact"/>
        </dgm:presLayoutVars>
      </dgm:prSet>
      <dgm:spPr/>
    </dgm:pt>
    <dgm:pt modelId="{18B48CAE-D4CB-4DC9-B537-874EDCEC745E}" type="pres">
      <dgm:prSet presAssocID="{0B65515A-F9E9-4A6D-ACA3-6B5DC5D4B4B6}" presName="node" presStyleLbl="node1" presStyleIdx="0" presStyleCnt="5" custScaleX="221333" custScaleY="57124">
        <dgm:presLayoutVars>
          <dgm:bulletEnabled val="1"/>
        </dgm:presLayoutVars>
      </dgm:prSet>
      <dgm:spPr/>
    </dgm:pt>
    <dgm:pt modelId="{995A90C0-D7C2-48E9-9EA0-D888976EB7BB}" type="pres">
      <dgm:prSet presAssocID="{F56F60B4-407F-468A-B8E2-79922EC78F22}" presName="sibTrans" presStyleCnt="0"/>
      <dgm:spPr/>
    </dgm:pt>
    <dgm:pt modelId="{0A6903B9-8550-4C34-B485-B98EEFA773C7}" type="pres">
      <dgm:prSet presAssocID="{4F2A1942-CA11-4A3D-AC4F-A7B9D4FEEE59}" presName="node" presStyleLbl="node1" presStyleIdx="1" presStyleCnt="5" custScaleX="221333" custScaleY="57124">
        <dgm:presLayoutVars>
          <dgm:bulletEnabled val="1"/>
        </dgm:presLayoutVars>
      </dgm:prSet>
      <dgm:spPr/>
    </dgm:pt>
    <dgm:pt modelId="{B4D1B26E-7C49-42DE-B019-49180702A0FA}" type="pres">
      <dgm:prSet presAssocID="{80350A09-0CB5-435C-B6E5-6C855FAA3EC9}" presName="sibTrans" presStyleCnt="0"/>
      <dgm:spPr/>
    </dgm:pt>
    <dgm:pt modelId="{56FFC39C-743E-4CE1-B708-A4E3471D1571}" type="pres">
      <dgm:prSet presAssocID="{6FD6559C-3C22-4334-A663-B6AE0B42F8DC}" presName="node" presStyleLbl="node1" presStyleIdx="2" presStyleCnt="5" custScaleX="221333" custScaleY="57124">
        <dgm:presLayoutVars>
          <dgm:bulletEnabled val="1"/>
        </dgm:presLayoutVars>
      </dgm:prSet>
      <dgm:spPr/>
    </dgm:pt>
    <dgm:pt modelId="{DAD4B7E7-6FE2-49FA-9B15-8B7F8A2FAB85}" type="pres">
      <dgm:prSet presAssocID="{E8B4152B-93F1-4581-99C3-E404CF67875D}" presName="sibTrans" presStyleCnt="0"/>
      <dgm:spPr/>
    </dgm:pt>
    <dgm:pt modelId="{926B105E-CBF2-4C96-A46D-FCD52286F133}" type="pres">
      <dgm:prSet presAssocID="{0E291B0D-8D0A-4BB5-B06F-832622DAB968}" presName="node" presStyleLbl="node1" presStyleIdx="3" presStyleCnt="5" custScaleX="221333" custScaleY="57124">
        <dgm:presLayoutVars>
          <dgm:bulletEnabled val="1"/>
        </dgm:presLayoutVars>
      </dgm:prSet>
      <dgm:spPr/>
    </dgm:pt>
    <dgm:pt modelId="{485B16A6-DE38-4BE8-86BE-CEABDA055974}" type="pres">
      <dgm:prSet presAssocID="{74AC1CDB-7EB9-4B2E-8C9B-4AF57A343C52}" presName="sibTrans" presStyleCnt="0"/>
      <dgm:spPr/>
    </dgm:pt>
    <dgm:pt modelId="{611E5121-572C-47A1-99F4-06D6B58D604C}" type="pres">
      <dgm:prSet presAssocID="{5034E5E2-D3BA-4CC4-8461-4A857C79F294}" presName="node" presStyleLbl="node1" presStyleIdx="4" presStyleCnt="5" custScaleX="221333" custScaleY="57124">
        <dgm:presLayoutVars>
          <dgm:bulletEnabled val="1"/>
        </dgm:presLayoutVars>
      </dgm:prSet>
      <dgm:spPr/>
    </dgm:pt>
  </dgm:ptLst>
  <dgm:cxnLst>
    <dgm:cxn modelId="{923EBC0E-4D79-44F9-9B75-CB2E70A796D0}" srcId="{E5C1C683-6095-4804-86D2-6F9CE25386CC}" destId="{6FD6559C-3C22-4334-A663-B6AE0B42F8DC}" srcOrd="2" destOrd="0" parTransId="{7A9038C7-2FDE-4282-9553-3D1BB1BEF5C5}" sibTransId="{E8B4152B-93F1-4581-99C3-E404CF67875D}"/>
    <dgm:cxn modelId="{38A16B24-4D50-4A02-A27A-E08B2C7E3B6B}" type="presOf" srcId="{5034E5E2-D3BA-4CC4-8461-4A857C79F294}" destId="{611E5121-572C-47A1-99F4-06D6B58D604C}" srcOrd="0" destOrd="0" presId="urn:microsoft.com/office/officeart/2005/8/layout/default"/>
    <dgm:cxn modelId="{6F2D035D-7B34-401B-9D98-CF1F9FF9875F}" type="presOf" srcId="{6FD6559C-3C22-4334-A663-B6AE0B42F8DC}" destId="{56FFC39C-743E-4CE1-B708-A4E3471D1571}" srcOrd="0" destOrd="0" presId="urn:microsoft.com/office/officeart/2005/8/layout/default"/>
    <dgm:cxn modelId="{EBFDBD5E-E097-4AA6-A298-C1B436063D09}" srcId="{E5C1C683-6095-4804-86D2-6F9CE25386CC}" destId="{4F2A1942-CA11-4A3D-AC4F-A7B9D4FEEE59}" srcOrd="1" destOrd="0" parTransId="{7185E289-4E2E-4345-A21F-378073D8F0B3}" sibTransId="{80350A09-0CB5-435C-B6E5-6C855FAA3EC9}"/>
    <dgm:cxn modelId="{68757A6D-A992-4875-8E43-49F5D6615F7C}" type="presOf" srcId="{0E291B0D-8D0A-4BB5-B06F-832622DAB968}" destId="{926B105E-CBF2-4C96-A46D-FCD52286F133}" srcOrd="0" destOrd="0" presId="urn:microsoft.com/office/officeart/2005/8/layout/default"/>
    <dgm:cxn modelId="{0D06AA51-8E23-4401-9C59-ECC0E0E84316}" type="presOf" srcId="{E5C1C683-6095-4804-86D2-6F9CE25386CC}" destId="{C020F5D3-6512-458A-8E0D-BD2453B75DD8}" srcOrd="0" destOrd="0" presId="urn:microsoft.com/office/officeart/2005/8/layout/default"/>
    <dgm:cxn modelId="{49BD0958-25C2-4FC6-B942-37CBB3E1BE74}" srcId="{E5C1C683-6095-4804-86D2-6F9CE25386CC}" destId="{5034E5E2-D3BA-4CC4-8461-4A857C79F294}" srcOrd="4" destOrd="0" parTransId="{9566C28F-F7FB-4500-A6E1-F2162C06EA88}" sibTransId="{58E2192C-B136-4BF8-A342-2C67AAB05D68}"/>
    <dgm:cxn modelId="{CE4A15A2-9A94-41A2-B3B2-9AA50D129448}" type="presOf" srcId="{0B65515A-F9E9-4A6D-ACA3-6B5DC5D4B4B6}" destId="{18B48CAE-D4CB-4DC9-B537-874EDCEC745E}" srcOrd="0" destOrd="0" presId="urn:microsoft.com/office/officeart/2005/8/layout/default"/>
    <dgm:cxn modelId="{FAC3F9D3-152A-49E6-9BBF-8931A756815C}" srcId="{E5C1C683-6095-4804-86D2-6F9CE25386CC}" destId="{0B65515A-F9E9-4A6D-ACA3-6B5DC5D4B4B6}" srcOrd="0" destOrd="0" parTransId="{8B1D617B-BBFC-4B3C-AB0A-C853FC05DFBE}" sibTransId="{F56F60B4-407F-468A-B8E2-79922EC78F22}"/>
    <dgm:cxn modelId="{2C5502E4-9FDF-4884-B88B-ECF19FDB6E99}" type="presOf" srcId="{4F2A1942-CA11-4A3D-AC4F-A7B9D4FEEE59}" destId="{0A6903B9-8550-4C34-B485-B98EEFA773C7}" srcOrd="0" destOrd="0" presId="urn:microsoft.com/office/officeart/2005/8/layout/default"/>
    <dgm:cxn modelId="{5E0A5DFB-5583-4E09-A1B8-A2EFE0EEFC63}" srcId="{E5C1C683-6095-4804-86D2-6F9CE25386CC}" destId="{0E291B0D-8D0A-4BB5-B06F-832622DAB968}" srcOrd="3" destOrd="0" parTransId="{536ACFFF-76DC-4B14-828A-6FA91AA1DD7E}" sibTransId="{74AC1CDB-7EB9-4B2E-8C9B-4AF57A343C52}"/>
    <dgm:cxn modelId="{32E706B2-0F5C-4E48-838F-848003F88B61}" type="presParOf" srcId="{C020F5D3-6512-458A-8E0D-BD2453B75DD8}" destId="{18B48CAE-D4CB-4DC9-B537-874EDCEC745E}" srcOrd="0" destOrd="0" presId="urn:microsoft.com/office/officeart/2005/8/layout/default"/>
    <dgm:cxn modelId="{141D5F1E-FA5E-49C7-9AD7-0E7CFE256C32}" type="presParOf" srcId="{C020F5D3-6512-458A-8E0D-BD2453B75DD8}" destId="{995A90C0-D7C2-48E9-9EA0-D888976EB7BB}" srcOrd="1" destOrd="0" presId="urn:microsoft.com/office/officeart/2005/8/layout/default"/>
    <dgm:cxn modelId="{24E84A06-C96E-4868-8BB6-6C04AB3F0312}" type="presParOf" srcId="{C020F5D3-6512-458A-8E0D-BD2453B75DD8}" destId="{0A6903B9-8550-4C34-B485-B98EEFA773C7}" srcOrd="2" destOrd="0" presId="urn:microsoft.com/office/officeart/2005/8/layout/default"/>
    <dgm:cxn modelId="{7F5550D8-12D6-4327-A44D-EDE5134FFC0C}" type="presParOf" srcId="{C020F5D3-6512-458A-8E0D-BD2453B75DD8}" destId="{B4D1B26E-7C49-42DE-B019-49180702A0FA}" srcOrd="3" destOrd="0" presId="urn:microsoft.com/office/officeart/2005/8/layout/default"/>
    <dgm:cxn modelId="{13DDAC6E-3F63-41CC-910A-2EBF4AA23B55}" type="presParOf" srcId="{C020F5D3-6512-458A-8E0D-BD2453B75DD8}" destId="{56FFC39C-743E-4CE1-B708-A4E3471D1571}" srcOrd="4" destOrd="0" presId="urn:microsoft.com/office/officeart/2005/8/layout/default"/>
    <dgm:cxn modelId="{18D6B255-4CC8-4D95-A36F-E24857D90743}" type="presParOf" srcId="{C020F5D3-6512-458A-8E0D-BD2453B75DD8}" destId="{DAD4B7E7-6FE2-49FA-9B15-8B7F8A2FAB85}" srcOrd="5" destOrd="0" presId="urn:microsoft.com/office/officeart/2005/8/layout/default"/>
    <dgm:cxn modelId="{CD639EBA-2851-41DF-AC71-2D1D6223570C}" type="presParOf" srcId="{C020F5D3-6512-458A-8E0D-BD2453B75DD8}" destId="{926B105E-CBF2-4C96-A46D-FCD52286F133}" srcOrd="6" destOrd="0" presId="urn:microsoft.com/office/officeart/2005/8/layout/default"/>
    <dgm:cxn modelId="{F776C6C4-BA97-4EBF-BA56-E4409E87F13C}" type="presParOf" srcId="{C020F5D3-6512-458A-8E0D-BD2453B75DD8}" destId="{485B16A6-DE38-4BE8-86BE-CEABDA055974}" srcOrd="7" destOrd="0" presId="urn:microsoft.com/office/officeart/2005/8/layout/default"/>
    <dgm:cxn modelId="{EF74BA8F-04DC-421A-A72C-35584993252D}" type="presParOf" srcId="{C020F5D3-6512-458A-8E0D-BD2453B75DD8}" destId="{611E5121-572C-47A1-99F4-06D6B58D604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73328A-B998-44ED-87C9-96B8195FF26D}"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GB"/>
        </a:p>
      </dgm:t>
    </dgm:pt>
    <dgm:pt modelId="{EAA2359B-5370-4672-9724-6087D0FBE01A}">
      <dgm:prSet custT="1"/>
      <dgm:spPr/>
      <dgm:t>
        <a:bodyPr/>
        <a:lstStyle/>
        <a:p>
          <a:r>
            <a:rPr lang="en-GB" sz="1600" b="0" i="0">
              <a:latin typeface="Metropolis" panose="00000500000000000000" pitchFamily="50" charset="0"/>
            </a:rPr>
            <a:t>Ease of set up and speed to achieve</a:t>
          </a:r>
          <a:endParaRPr lang="en-GB" sz="1600" b="0">
            <a:latin typeface="Metropolis" panose="00000500000000000000" pitchFamily="50" charset="0"/>
          </a:endParaRPr>
        </a:p>
      </dgm:t>
    </dgm:pt>
    <dgm:pt modelId="{D2EB4086-CD28-4324-ABD3-790CCC35815A}" type="parTrans" cxnId="{31898EAF-65B3-44E8-853A-308A4E711BC4}">
      <dgm:prSet/>
      <dgm:spPr/>
      <dgm:t>
        <a:bodyPr/>
        <a:lstStyle/>
        <a:p>
          <a:endParaRPr lang="en-GB" sz="1600" b="0">
            <a:latin typeface="Metropolis" panose="00000500000000000000" pitchFamily="50" charset="0"/>
          </a:endParaRPr>
        </a:p>
      </dgm:t>
    </dgm:pt>
    <dgm:pt modelId="{288FE4FE-0AFE-44CC-9600-B9200D3E182B}" type="sibTrans" cxnId="{31898EAF-65B3-44E8-853A-308A4E711BC4}">
      <dgm:prSet/>
      <dgm:spPr/>
      <dgm:t>
        <a:bodyPr/>
        <a:lstStyle/>
        <a:p>
          <a:endParaRPr lang="en-GB" sz="1600" b="0">
            <a:latin typeface="Metropolis" panose="00000500000000000000" pitchFamily="50" charset="0"/>
          </a:endParaRPr>
        </a:p>
      </dgm:t>
    </dgm:pt>
    <dgm:pt modelId="{67E94CF1-5F3D-4941-87EE-B1EBE7314056}">
      <dgm:prSet custT="1"/>
      <dgm:spPr/>
      <dgm:t>
        <a:bodyPr/>
        <a:lstStyle/>
        <a:p>
          <a:r>
            <a:rPr lang="en-GB" sz="1600" b="0" i="0">
              <a:latin typeface="Metropolis" panose="00000500000000000000" pitchFamily="50" charset="0"/>
            </a:rPr>
            <a:t>Cost to set-up and run</a:t>
          </a:r>
          <a:endParaRPr lang="en-GB" sz="1600" b="0">
            <a:latin typeface="Metropolis" panose="00000500000000000000" pitchFamily="50" charset="0"/>
          </a:endParaRPr>
        </a:p>
      </dgm:t>
    </dgm:pt>
    <dgm:pt modelId="{95126CE1-5B98-47F5-89FA-06612F4A0ED5}" type="parTrans" cxnId="{A663987C-5EF5-4BA3-B664-75A53D7B87B7}">
      <dgm:prSet/>
      <dgm:spPr/>
      <dgm:t>
        <a:bodyPr/>
        <a:lstStyle/>
        <a:p>
          <a:endParaRPr lang="en-GB" sz="1600" b="0">
            <a:latin typeface="Metropolis" panose="00000500000000000000" pitchFamily="50" charset="0"/>
          </a:endParaRPr>
        </a:p>
      </dgm:t>
    </dgm:pt>
    <dgm:pt modelId="{92BA2ED9-811C-4E53-B0CE-E58C62CF563D}" type="sibTrans" cxnId="{A663987C-5EF5-4BA3-B664-75A53D7B87B7}">
      <dgm:prSet/>
      <dgm:spPr/>
      <dgm:t>
        <a:bodyPr/>
        <a:lstStyle/>
        <a:p>
          <a:endParaRPr lang="en-GB" sz="1600" b="0">
            <a:latin typeface="Metropolis" panose="00000500000000000000" pitchFamily="50" charset="0"/>
          </a:endParaRPr>
        </a:p>
      </dgm:t>
    </dgm:pt>
    <dgm:pt modelId="{5E120155-C19D-4A60-A5DB-BFD0159625DB}">
      <dgm:prSet custT="1"/>
      <dgm:spPr/>
      <dgm:t>
        <a:bodyPr/>
        <a:lstStyle/>
        <a:p>
          <a:r>
            <a:rPr lang="en-GB" sz="1600" b="0" i="0">
              <a:latin typeface="Metropolis" panose="00000500000000000000" pitchFamily="50" charset="0"/>
            </a:rPr>
            <a:t>Management of liabilities</a:t>
          </a:r>
          <a:endParaRPr lang="en-GB" sz="1600" b="0">
            <a:latin typeface="Metropolis" panose="00000500000000000000" pitchFamily="50" charset="0"/>
          </a:endParaRPr>
        </a:p>
      </dgm:t>
    </dgm:pt>
    <dgm:pt modelId="{6A46F35F-A668-481A-9D26-C9B64B70E535}" type="parTrans" cxnId="{AD525FB7-5A74-400B-B553-F2BF61D6C98C}">
      <dgm:prSet/>
      <dgm:spPr/>
      <dgm:t>
        <a:bodyPr/>
        <a:lstStyle/>
        <a:p>
          <a:endParaRPr lang="en-GB" sz="1600" b="0">
            <a:latin typeface="Metropolis" panose="00000500000000000000" pitchFamily="50" charset="0"/>
          </a:endParaRPr>
        </a:p>
      </dgm:t>
    </dgm:pt>
    <dgm:pt modelId="{47F62E7D-AB5D-4BFB-8D9D-8F85C233C7BA}" type="sibTrans" cxnId="{AD525FB7-5A74-400B-B553-F2BF61D6C98C}">
      <dgm:prSet/>
      <dgm:spPr/>
      <dgm:t>
        <a:bodyPr/>
        <a:lstStyle/>
        <a:p>
          <a:endParaRPr lang="en-GB" sz="1600" b="0">
            <a:latin typeface="Metropolis" panose="00000500000000000000" pitchFamily="50" charset="0"/>
          </a:endParaRPr>
        </a:p>
      </dgm:t>
    </dgm:pt>
    <dgm:pt modelId="{0CBC0192-0081-470E-8B1E-AF2D4B2B60DF}">
      <dgm:prSet custT="1"/>
      <dgm:spPr/>
      <dgm:t>
        <a:bodyPr/>
        <a:lstStyle/>
        <a:p>
          <a:r>
            <a:rPr lang="en-GB" sz="1600" b="0" i="0">
              <a:latin typeface="Metropolis" panose="00000500000000000000" pitchFamily="50" charset="0"/>
            </a:rPr>
            <a:t>Alignment with resource and capabilities of the organisation</a:t>
          </a:r>
          <a:endParaRPr lang="en-GB" sz="1600" b="0">
            <a:latin typeface="Metropolis" panose="00000500000000000000" pitchFamily="50" charset="0"/>
          </a:endParaRPr>
        </a:p>
      </dgm:t>
    </dgm:pt>
    <dgm:pt modelId="{08F3DA74-F970-4DB9-AE45-CED6F1F5BC31}" type="parTrans" cxnId="{07F433F7-6909-4FD2-8550-6383AB7DE606}">
      <dgm:prSet/>
      <dgm:spPr/>
      <dgm:t>
        <a:bodyPr/>
        <a:lstStyle/>
        <a:p>
          <a:endParaRPr lang="en-GB" sz="1600" b="0">
            <a:latin typeface="Metropolis" panose="00000500000000000000" pitchFamily="50" charset="0"/>
          </a:endParaRPr>
        </a:p>
      </dgm:t>
    </dgm:pt>
    <dgm:pt modelId="{F7300F61-78C6-4D22-88C0-13C9A595F516}" type="sibTrans" cxnId="{07F433F7-6909-4FD2-8550-6383AB7DE606}">
      <dgm:prSet/>
      <dgm:spPr/>
      <dgm:t>
        <a:bodyPr/>
        <a:lstStyle/>
        <a:p>
          <a:endParaRPr lang="en-GB" sz="1600" b="0">
            <a:latin typeface="Metropolis" panose="00000500000000000000" pitchFamily="50" charset="0"/>
          </a:endParaRPr>
        </a:p>
      </dgm:t>
    </dgm:pt>
    <dgm:pt modelId="{FC3A9736-FB8C-4771-A73A-8616AB8D383F}">
      <dgm:prSet custT="1"/>
      <dgm:spPr/>
      <dgm:t>
        <a:bodyPr/>
        <a:lstStyle/>
        <a:p>
          <a:r>
            <a:rPr lang="en-GB" sz="1600" b="0" i="0">
              <a:latin typeface="Metropolis" panose="00000500000000000000" pitchFamily="50" charset="0"/>
            </a:rPr>
            <a:t>Wider strategic implications for each organisation</a:t>
          </a:r>
          <a:endParaRPr lang="en-GB" sz="1600" b="0">
            <a:latin typeface="Metropolis" panose="00000500000000000000" pitchFamily="50" charset="0"/>
          </a:endParaRPr>
        </a:p>
      </dgm:t>
    </dgm:pt>
    <dgm:pt modelId="{3E3FE270-3990-48A6-B1F7-7BFEBD623F2B}" type="parTrans" cxnId="{D02D3272-2F19-4A6D-AB9C-8E833BACA6E3}">
      <dgm:prSet/>
      <dgm:spPr/>
      <dgm:t>
        <a:bodyPr/>
        <a:lstStyle/>
        <a:p>
          <a:endParaRPr lang="en-GB" sz="1600" b="0">
            <a:latin typeface="Metropolis" panose="00000500000000000000" pitchFamily="50" charset="0"/>
          </a:endParaRPr>
        </a:p>
      </dgm:t>
    </dgm:pt>
    <dgm:pt modelId="{A8D126BF-A974-494E-855F-0448F0DE25F5}" type="sibTrans" cxnId="{D02D3272-2F19-4A6D-AB9C-8E833BACA6E3}">
      <dgm:prSet/>
      <dgm:spPr/>
      <dgm:t>
        <a:bodyPr/>
        <a:lstStyle/>
        <a:p>
          <a:endParaRPr lang="en-GB" sz="1600" b="0">
            <a:latin typeface="Metropolis" panose="00000500000000000000" pitchFamily="50" charset="0"/>
          </a:endParaRPr>
        </a:p>
      </dgm:t>
    </dgm:pt>
    <dgm:pt modelId="{703B2E9F-DFE8-4F3E-AAEB-9A040FC6B949}">
      <dgm:prSet custT="1"/>
      <dgm:spPr/>
      <dgm:t>
        <a:bodyPr/>
        <a:lstStyle/>
        <a:p>
          <a:r>
            <a:rPr lang="en-GB" sz="1600" b="0" i="0">
              <a:latin typeface="Metropolis" panose="00000500000000000000" pitchFamily="50" charset="0"/>
            </a:rPr>
            <a:t>Suitability of the management and governance of the organisation</a:t>
          </a:r>
          <a:endParaRPr lang="en-GB" sz="1600" b="0">
            <a:latin typeface="Metropolis" panose="00000500000000000000" pitchFamily="50" charset="0"/>
          </a:endParaRPr>
        </a:p>
      </dgm:t>
    </dgm:pt>
    <dgm:pt modelId="{49E9FB79-D79D-4732-8478-60C3975D4C77}" type="parTrans" cxnId="{CDEC645E-B2DC-4444-AB75-5F81C690D863}">
      <dgm:prSet/>
      <dgm:spPr/>
      <dgm:t>
        <a:bodyPr/>
        <a:lstStyle/>
        <a:p>
          <a:endParaRPr lang="en-GB" sz="1600" b="0">
            <a:latin typeface="Metropolis" panose="00000500000000000000" pitchFamily="50" charset="0"/>
          </a:endParaRPr>
        </a:p>
      </dgm:t>
    </dgm:pt>
    <dgm:pt modelId="{18A37351-2271-4C75-93FA-B988A1E4EF7D}" type="sibTrans" cxnId="{CDEC645E-B2DC-4444-AB75-5F81C690D863}">
      <dgm:prSet/>
      <dgm:spPr/>
      <dgm:t>
        <a:bodyPr/>
        <a:lstStyle/>
        <a:p>
          <a:endParaRPr lang="en-GB" sz="1600" b="0">
            <a:latin typeface="Metropolis" panose="00000500000000000000" pitchFamily="50" charset="0"/>
          </a:endParaRPr>
        </a:p>
      </dgm:t>
    </dgm:pt>
    <dgm:pt modelId="{7F151AEF-EA87-4363-AD3E-2D6F587EBA6E}">
      <dgm:prSet custT="1"/>
      <dgm:spPr/>
      <dgm:t>
        <a:bodyPr/>
        <a:lstStyle/>
        <a:p>
          <a:r>
            <a:rPr lang="en-GB" sz="1600" b="0" i="0">
              <a:latin typeface="Metropolis" panose="00000500000000000000" pitchFamily="50" charset="0"/>
            </a:rPr>
            <a:t>Future development for waves 2+</a:t>
          </a:r>
          <a:endParaRPr lang="en-GB" sz="1600" b="0">
            <a:latin typeface="Metropolis" panose="00000500000000000000" pitchFamily="50" charset="0"/>
          </a:endParaRPr>
        </a:p>
      </dgm:t>
    </dgm:pt>
    <dgm:pt modelId="{4F878B25-C370-4756-A429-32B43B3E1254}" type="parTrans" cxnId="{D11FEB33-04AE-4E9F-BAF7-1DFAB55B80CB}">
      <dgm:prSet/>
      <dgm:spPr/>
      <dgm:t>
        <a:bodyPr/>
        <a:lstStyle/>
        <a:p>
          <a:endParaRPr lang="en-GB" sz="1600" b="0">
            <a:latin typeface="Metropolis" panose="00000500000000000000" pitchFamily="50" charset="0"/>
          </a:endParaRPr>
        </a:p>
      </dgm:t>
    </dgm:pt>
    <dgm:pt modelId="{13EE66D5-D22C-4984-833C-C47ED5A6E1F0}" type="sibTrans" cxnId="{D11FEB33-04AE-4E9F-BAF7-1DFAB55B80CB}">
      <dgm:prSet/>
      <dgm:spPr/>
      <dgm:t>
        <a:bodyPr/>
        <a:lstStyle/>
        <a:p>
          <a:endParaRPr lang="en-GB" sz="1600" b="0">
            <a:latin typeface="Metropolis" panose="00000500000000000000" pitchFamily="50" charset="0"/>
          </a:endParaRPr>
        </a:p>
      </dgm:t>
    </dgm:pt>
    <dgm:pt modelId="{D80C05B9-1AAB-4DF8-9F5A-3A6BD7C5211D}">
      <dgm:prSet custT="1"/>
      <dgm:spPr/>
      <dgm:t>
        <a:bodyPr/>
        <a:lstStyle/>
        <a:p>
          <a:r>
            <a:rPr lang="en-GB" sz="1600" b="0" i="0">
              <a:latin typeface="Metropolis" panose="00000500000000000000" pitchFamily="50" charset="0"/>
            </a:rPr>
            <a:t>Legal issues relating to the organisation in operating the MLA</a:t>
          </a:r>
          <a:endParaRPr lang="en-GB" sz="1600" b="0">
            <a:latin typeface="Metropolis" panose="00000500000000000000" pitchFamily="50" charset="0"/>
          </a:endParaRPr>
        </a:p>
      </dgm:t>
    </dgm:pt>
    <dgm:pt modelId="{CBD9A85E-5DD1-4D56-BA0A-F43FDF2F0BA4}" type="parTrans" cxnId="{3ADBEBDA-F502-47B3-987A-FE80E42E1BF4}">
      <dgm:prSet/>
      <dgm:spPr/>
      <dgm:t>
        <a:bodyPr/>
        <a:lstStyle/>
        <a:p>
          <a:endParaRPr lang="en-GB" sz="1600" b="0">
            <a:latin typeface="Metropolis" panose="00000500000000000000" pitchFamily="50" charset="0"/>
          </a:endParaRPr>
        </a:p>
      </dgm:t>
    </dgm:pt>
    <dgm:pt modelId="{A29C8447-0C36-4227-8AB1-FE3FBE23BEC7}" type="sibTrans" cxnId="{3ADBEBDA-F502-47B3-987A-FE80E42E1BF4}">
      <dgm:prSet/>
      <dgm:spPr/>
      <dgm:t>
        <a:bodyPr/>
        <a:lstStyle/>
        <a:p>
          <a:endParaRPr lang="en-GB" sz="1600" b="0">
            <a:latin typeface="Metropolis" panose="00000500000000000000" pitchFamily="50" charset="0"/>
          </a:endParaRPr>
        </a:p>
      </dgm:t>
    </dgm:pt>
    <dgm:pt modelId="{A9018742-EC5C-478E-A7CB-DAF54DF33483}" type="pres">
      <dgm:prSet presAssocID="{2873328A-B998-44ED-87C9-96B8195FF26D}" presName="diagram" presStyleCnt="0">
        <dgm:presLayoutVars>
          <dgm:dir/>
          <dgm:resizeHandles val="exact"/>
        </dgm:presLayoutVars>
      </dgm:prSet>
      <dgm:spPr/>
    </dgm:pt>
    <dgm:pt modelId="{C4E275D8-DA25-440B-A3F5-08369F2AB382}" type="pres">
      <dgm:prSet presAssocID="{EAA2359B-5370-4672-9724-6087D0FBE01A}" presName="node" presStyleLbl="node1" presStyleIdx="0" presStyleCnt="8">
        <dgm:presLayoutVars>
          <dgm:bulletEnabled val="1"/>
        </dgm:presLayoutVars>
      </dgm:prSet>
      <dgm:spPr/>
    </dgm:pt>
    <dgm:pt modelId="{A70E0230-0CD0-4B40-AEC4-2B52A16F8D85}" type="pres">
      <dgm:prSet presAssocID="{288FE4FE-0AFE-44CC-9600-B9200D3E182B}" presName="sibTrans" presStyleCnt="0"/>
      <dgm:spPr/>
    </dgm:pt>
    <dgm:pt modelId="{C90654E3-D763-42EE-BD45-D601D3C70032}" type="pres">
      <dgm:prSet presAssocID="{67E94CF1-5F3D-4941-87EE-B1EBE7314056}" presName="node" presStyleLbl="node1" presStyleIdx="1" presStyleCnt="8">
        <dgm:presLayoutVars>
          <dgm:bulletEnabled val="1"/>
        </dgm:presLayoutVars>
      </dgm:prSet>
      <dgm:spPr/>
    </dgm:pt>
    <dgm:pt modelId="{50201B59-87FA-41BD-AF20-D273E415E5C2}" type="pres">
      <dgm:prSet presAssocID="{92BA2ED9-811C-4E53-B0CE-E58C62CF563D}" presName="sibTrans" presStyleCnt="0"/>
      <dgm:spPr/>
    </dgm:pt>
    <dgm:pt modelId="{085ADD83-2BB1-49F3-9AF2-ECDB18244F70}" type="pres">
      <dgm:prSet presAssocID="{5E120155-C19D-4A60-A5DB-BFD0159625DB}" presName="node" presStyleLbl="node1" presStyleIdx="2" presStyleCnt="8">
        <dgm:presLayoutVars>
          <dgm:bulletEnabled val="1"/>
        </dgm:presLayoutVars>
      </dgm:prSet>
      <dgm:spPr/>
    </dgm:pt>
    <dgm:pt modelId="{76673392-5B8B-4D77-BB06-C903A04BCBB8}" type="pres">
      <dgm:prSet presAssocID="{47F62E7D-AB5D-4BFB-8D9D-8F85C233C7BA}" presName="sibTrans" presStyleCnt="0"/>
      <dgm:spPr/>
    </dgm:pt>
    <dgm:pt modelId="{576A4846-2461-4D3D-A7BA-29DEC0DF9126}" type="pres">
      <dgm:prSet presAssocID="{0CBC0192-0081-470E-8B1E-AF2D4B2B60DF}" presName="node" presStyleLbl="node1" presStyleIdx="3" presStyleCnt="8">
        <dgm:presLayoutVars>
          <dgm:bulletEnabled val="1"/>
        </dgm:presLayoutVars>
      </dgm:prSet>
      <dgm:spPr/>
    </dgm:pt>
    <dgm:pt modelId="{B7E9AF81-C074-4A8C-A958-68E872102462}" type="pres">
      <dgm:prSet presAssocID="{F7300F61-78C6-4D22-88C0-13C9A595F516}" presName="sibTrans" presStyleCnt="0"/>
      <dgm:spPr/>
    </dgm:pt>
    <dgm:pt modelId="{1C0E356A-4A42-4E12-8F4F-3C28F4E7F4ED}" type="pres">
      <dgm:prSet presAssocID="{FC3A9736-FB8C-4771-A73A-8616AB8D383F}" presName="node" presStyleLbl="node1" presStyleIdx="4" presStyleCnt="8">
        <dgm:presLayoutVars>
          <dgm:bulletEnabled val="1"/>
        </dgm:presLayoutVars>
      </dgm:prSet>
      <dgm:spPr/>
    </dgm:pt>
    <dgm:pt modelId="{7AEA4465-7B94-4701-9B22-1F234FC6900F}" type="pres">
      <dgm:prSet presAssocID="{A8D126BF-A974-494E-855F-0448F0DE25F5}" presName="sibTrans" presStyleCnt="0"/>
      <dgm:spPr/>
    </dgm:pt>
    <dgm:pt modelId="{A2222B7E-FD1D-4308-83AC-CABED6BBB3FD}" type="pres">
      <dgm:prSet presAssocID="{703B2E9F-DFE8-4F3E-AAEB-9A040FC6B949}" presName="node" presStyleLbl="node1" presStyleIdx="5" presStyleCnt="8">
        <dgm:presLayoutVars>
          <dgm:bulletEnabled val="1"/>
        </dgm:presLayoutVars>
      </dgm:prSet>
      <dgm:spPr/>
    </dgm:pt>
    <dgm:pt modelId="{797D1E4F-8488-4868-9CB9-27B04BB39D63}" type="pres">
      <dgm:prSet presAssocID="{18A37351-2271-4C75-93FA-B988A1E4EF7D}" presName="sibTrans" presStyleCnt="0"/>
      <dgm:spPr/>
    </dgm:pt>
    <dgm:pt modelId="{E384EA85-3C58-4844-9AE0-44289250242B}" type="pres">
      <dgm:prSet presAssocID="{7F151AEF-EA87-4363-AD3E-2D6F587EBA6E}" presName="node" presStyleLbl="node1" presStyleIdx="6" presStyleCnt="8">
        <dgm:presLayoutVars>
          <dgm:bulletEnabled val="1"/>
        </dgm:presLayoutVars>
      </dgm:prSet>
      <dgm:spPr/>
    </dgm:pt>
    <dgm:pt modelId="{51036617-7022-4809-AAC6-D53FC053D78C}" type="pres">
      <dgm:prSet presAssocID="{13EE66D5-D22C-4984-833C-C47ED5A6E1F0}" presName="sibTrans" presStyleCnt="0"/>
      <dgm:spPr/>
    </dgm:pt>
    <dgm:pt modelId="{A2F308D0-954D-48D0-B2C6-E0964E4D32E9}" type="pres">
      <dgm:prSet presAssocID="{D80C05B9-1AAB-4DF8-9F5A-3A6BD7C5211D}" presName="node" presStyleLbl="node1" presStyleIdx="7" presStyleCnt="8">
        <dgm:presLayoutVars>
          <dgm:bulletEnabled val="1"/>
        </dgm:presLayoutVars>
      </dgm:prSet>
      <dgm:spPr/>
    </dgm:pt>
  </dgm:ptLst>
  <dgm:cxnLst>
    <dgm:cxn modelId="{3229330D-1DF3-4AB7-AD35-CE35022F8849}" type="presOf" srcId="{7F151AEF-EA87-4363-AD3E-2D6F587EBA6E}" destId="{E384EA85-3C58-4844-9AE0-44289250242B}" srcOrd="0" destOrd="0" presId="urn:microsoft.com/office/officeart/2005/8/layout/default"/>
    <dgm:cxn modelId="{1239EE11-72B1-41ED-8B0D-EADEC20F0EFB}" type="presOf" srcId="{FC3A9736-FB8C-4771-A73A-8616AB8D383F}" destId="{1C0E356A-4A42-4E12-8F4F-3C28F4E7F4ED}" srcOrd="0" destOrd="0" presId="urn:microsoft.com/office/officeart/2005/8/layout/default"/>
    <dgm:cxn modelId="{D11FEB33-04AE-4E9F-BAF7-1DFAB55B80CB}" srcId="{2873328A-B998-44ED-87C9-96B8195FF26D}" destId="{7F151AEF-EA87-4363-AD3E-2D6F587EBA6E}" srcOrd="6" destOrd="0" parTransId="{4F878B25-C370-4756-A429-32B43B3E1254}" sibTransId="{13EE66D5-D22C-4984-833C-C47ED5A6E1F0}"/>
    <dgm:cxn modelId="{CDEC645E-B2DC-4444-AB75-5F81C690D863}" srcId="{2873328A-B998-44ED-87C9-96B8195FF26D}" destId="{703B2E9F-DFE8-4F3E-AAEB-9A040FC6B949}" srcOrd="5" destOrd="0" parTransId="{49E9FB79-D79D-4732-8478-60C3975D4C77}" sibTransId="{18A37351-2271-4C75-93FA-B988A1E4EF7D}"/>
    <dgm:cxn modelId="{D02D3272-2F19-4A6D-AB9C-8E833BACA6E3}" srcId="{2873328A-B998-44ED-87C9-96B8195FF26D}" destId="{FC3A9736-FB8C-4771-A73A-8616AB8D383F}" srcOrd="4" destOrd="0" parTransId="{3E3FE270-3990-48A6-B1F7-7BFEBD623F2B}" sibTransId="{A8D126BF-A974-494E-855F-0448F0DE25F5}"/>
    <dgm:cxn modelId="{A663987C-5EF5-4BA3-B664-75A53D7B87B7}" srcId="{2873328A-B998-44ED-87C9-96B8195FF26D}" destId="{67E94CF1-5F3D-4941-87EE-B1EBE7314056}" srcOrd="1" destOrd="0" parTransId="{95126CE1-5B98-47F5-89FA-06612F4A0ED5}" sibTransId="{92BA2ED9-811C-4E53-B0CE-E58C62CF563D}"/>
    <dgm:cxn modelId="{0DB60F92-79D0-423E-8FC3-C95FE3FF88A5}" type="presOf" srcId="{EAA2359B-5370-4672-9724-6087D0FBE01A}" destId="{C4E275D8-DA25-440B-A3F5-08369F2AB382}" srcOrd="0" destOrd="0" presId="urn:microsoft.com/office/officeart/2005/8/layout/default"/>
    <dgm:cxn modelId="{32D40BA8-7D4A-419F-B5B5-C3477BA75B8D}" type="presOf" srcId="{D80C05B9-1AAB-4DF8-9F5A-3A6BD7C5211D}" destId="{A2F308D0-954D-48D0-B2C6-E0964E4D32E9}" srcOrd="0" destOrd="0" presId="urn:microsoft.com/office/officeart/2005/8/layout/default"/>
    <dgm:cxn modelId="{31898EAF-65B3-44E8-853A-308A4E711BC4}" srcId="{2873328A-B998-44ED-87C9-96B8195FF26D}" destId="{EAA2359B-5370-4672-9724-6087D0FBE01A}" srcOrd="0" destOrd="0" parTransId="{D2EB4086-CD28-4324-ABD3-790CCC35815A}" sibTransId="{288FE4FE-0AFE-44CC-9600-B9200D3E182B}"/>
    <dgm:cxn modelId="{759BCBB4-BA73-4F36-99E5-8E7EF4D46DA4}" type="presOf" srcId="{703B2E9F-DFE8-4F3E-AAEB-9A040FC6B949}" destId="{A2222B7E-FD1D-4308-83AC-CABED6BBB3FD}" srcOrd="0" destOrd="0" presId="urn:microsoft.com/office/officeart/2005/8/layout/default"/>
    <dgm:cxn modelId="{E031C0B6-91E6-475B-9705-E3E67B04F49A}" type="presOf" srcId="{0CBC0192-0081-470E-8B1E-AF2D4B2B60DF}" destId="{576A4846-2461-4D3D-A7BA-29DEC0DF9126}" srcOrd="0" destOrd="0" presId="urn:microsoft.com/office/officeart/2005/8/layout/default"/>
    <dgm:cxn modelId="{AD525FB7-5A74-400B-B553-F2BF61D6C98C}" srcId="{2873328A-B998-44ED-87C9-96B8195FF26D}" destId="{5E120155-C19D-4A60-A5DB-BFD0159625DB}" srcOrd="2" destOrd="0" parTransId="{6A46F35F-A668-481A-9D26-C9B64B70E535}" sibTransId="{47F62E7D-AB5D-4BFB-8D9D-8F85C233C7BA}"/>
    <dgm:cxn modelId="{F628F3C2-B4F0-489D-A9C1-E8AE88D78C10}" type="presOf" srcId="{5E120155-C19D-4A60-A5DB-BFD0159625DB}" destId="{085ADD83-2BB1-49F3-9AF2-ECDB18244F70}" srcOrd="0" destOrd="0" presId="urn:microsoft.com/office/officeart/2005/8/layout/default"/>
    <dgm:cxn modelId="{6DCAB9CD-0276-49DF-967A-6DD3F6664EC4}" type="presOf" srcId="{67E94CF1-5F3D-4941-87EE-B1EBE7314056}" destId="{C90654E3-D763-42EE-BD45-D601D3C70032}" srcOrd="0" destOrd="0" presId="urn:microsoft.com/office/officeart/2005/8/layout/default"/>
    <dgm:cxn modelId="{3ADBEBDA-F502-47B3-987A-FE80E42E1BF4}" srcId="{2873328A-B998-44ED-87C9-96B8195FF26D}" destId="{D80C05B9-1AAB-4DF8-9F5A-3A6BD7C5211D}" srcOrd="7" destOrd="0" parTransId="{CBD9A85E-5DD1-4D56-BA0A-F43FDF2F0BA4}" sibTransId="{A29C8447-0C36-4227-8AB1-FE3FBE23BEC7}"/>
    <dgm:cxn modelId="{8B6619E5-370A-4DBD-8DE3-8256D20A4377}" type="presOf" srcId="{2873328A-B998-44ED-87C9-96B8195FF26D}" destId="{A9018742-EC5C-478E-A7CB-DAF54DF33483}" srcOrd="0" destOrd="0" presId="urn:microsoft.com/office/officeart/2005/8/layout/default"/>
    <dgm:cxn modelId="{07F433F7-6909-4FD2-8550-6383AB7DE606}" srcId="{2873328A-B998-44ED-87C9-96B8195FF26D}" destId="{0CBC0192-0081-470E-8B1E-AF2D4B2B60DF}" srcOrd="3" destOrd="0" parTransId="{08F3DA74-F970-4DB9-AE45-CED6F1F5BC31}" sibTransId="{F7300F61-78C6-4D22-88C0-13C9A595F516}"/>
    <dgm:cxn modelId="{D13857AF-0FD3-4388-A7E7-93F647486848}" type="presParOf" srcId="{A9018742-EC5C-478E-A7CB-DAF54DF33483}" destId="{C4E275D8-DA25-440B-A3F5-08369F2AB382}" srcOrd="0" destOrd="0" presId="urn:microsoft.com/office/officeart/2005/8/layout/default"/>
    <dgm:cxn modelId="{340EC61D-499E-4DC8-A8BF-C3E0533A34BE}" type="presParOf" srcId="{A9018742-EC5C-478E-A7CB-DAF54DF33483}" destId="{A70E0230-0CD0-4B40-AEC4-2B52A16F8D85}" srcOrd="1" destOrd="0" presId="urn:microsoft.com/office/officeart/2005/8/layout/default"/>
    <dgm:cxn modelId="{FBE69041-EDCC-4B6D-AEB0-9F2A9D4AAC57}" type="presParOf" srcId="{A9018742-EC5C-478E-A7CB-DAF54DF33483}" destId="{C90654E3-D763-42EE-BD45-D601D3C70032}" srcOrd="2" destOrd="0" presId="urn:microsoft.com/office/officeart/2005/8/layout/default"/>
    <dgm:cxn modelId="{1EDB832D-7A0B-4272-84BA-42972D22CB5D}" type="presParOf" srcId="{A9018742-EC5C-478E-A7CB-DAF54DF33483}" destId="{50201B59-87FA-41BD-AF20-D273E415E5C2}" srcOrd="3" destOrd="0" presId="urn:microsoft.com/office/officeart/2005/8/layout/default"/>
    <dgm:cxn modelId="{53A59DD4-C05E-4BA3-91B0-7182E5967A0A}" type="presParOf" srcId="{A9018742-EC5C-478E-A7CB-DAF54DF33483}" destId="{085ADD83-2BB1-49F3-9AF2-ECDB18244F70}" srcOrd="4" destOrd="0" presId="urn:microsoft.com/office/officeart/2005/8/layout/default"/>
    <dgm:cxn modelId="{91D694E0-87FB-4DA8-99ED-FA5580831B96}" type="presParOf" srcId="{A9018742-EC5C-478E-A7CB-DAF54DF33483}" destId="{76673392-5B8B-4D77-BB06-C903A04BCBB8}" srcOrd="5" destOrd="0" presId="urn:microsoft.com/office/officeart/2005/8/layout/default"/>
    <dgm:cxn modelId="{7944F99D-25BB-46FE-91DA-14158BB64FBA}" type="presParOf" srcId="{A9018742-EC5C-478E-A7CB-DAF54DF33483}" destId="{576A4846-2461-4D3D-A7BA-29DEC0DF9126}" srcOrd="6" destOrd="0" presId="urn:microsoft.com/office/officeart/2005/8/layout/default"/>
    <dgm:cxn modelId="{1CDAEE20-02BF-45FB-B779-E477FA640295}" type="presParOf" srcId="{A9018742-EC5C-478E-A7CB-DAF54DF33483}" destId="{B7E9AF81-C074-4A8C-A958-68E872102462}" srcOrd="7" destOrd="0" presId="urn:microsoft.com/office/officeart/2005/8/layout/default"/>
    <dgm:cxn modelId="{E239CEE6-7643-43A3-A2E5-285A1EA56012}" type="presParOf" srcId="{A9018742-EC5C-478E-A7CB-DAF54DF33483}" destId="{1C0E356A-4A42-4E12-8F4F-3C28F4E7F4ED}" srcOrd="8" destOrd="0" presId="urn:microsoft.com/office/officeart/2005/8/layout/default"/>
    <dgm:cxn modelId="{9B2409D9-9CC9-4AF9-882B-8C2843F07D13}" type="presParOf" srcId="{A9018742-EC5C-478E-A7CB-DAF54DF33483}" destId="{7AEA4465-7B94-4701-9B22-1F234FC6900F}" srcOrd="9" destOrd="0" presId="urn:microsoft.com/office/officeart/2005/8/layout/default"/>
    <dgm:cxn modelId="{9E3141E9-65D1-4080-B19D-44667081C8DD}" type="presParOf" srcId="{A9018742-EC5C-478E-A7CB-DAF54DF33483}" destId="{A2222B7E-FD1D-4308-83AC-CABED6BBB3FD}" srcOrd="10" destOrd="0" presId="urn:microsoft.com/office/officeart/2005/8/layout/default"/>
    <dgm:cxn modelId="{D6FF6511-D5C5-4FB6-9A6D-4A2903293C40}" type="presParOf" srcId="{A9018742-EC5C-478E-A7CB-DAF54DF33483}" destId="{797D1E4F-8488-4868-9CB9-27B04BB39D63}" srcOrd="11" destOrd="0" presId="urn:microsoft.com/office/officeart/2005/8/layout/default"/>
    <dgm:cxn modelId="{65AA448A-62D5-4340-A9F2-259AA45A0352}" type="presParOf" srcId="{A9018742-EC5C-478E-A7CB-DAF54DF33483}" destId="{E384EA85-3C58-4844-9AE0-44289250242B}" srcOrd="12" destOrd="0" presId="urn:microsoft.com/office/officeart/2005/8/layout/default"/>
    <dgm:cxn modelId="{7966DC13-E899-4452-A3AE-790ACB2EEFFC}" type="presParOf" srcId="{A9018742-EC5C-478E-A7CB-DAF54DF33483}" destId="{51036617-7022-4809-AAC6-D53FC053D78C}" srcOrd="13" destOrd="0" presId="urn:microsoft.com/office/officeart/2005/8/layout/default"/>
    <dgm:cxn modelId="{D546C853-3CE2-404A-B69D-31F1F857A202}" type="presParOf" srcId="{A9018742-EC5C-478E-A7CB-DAF54DF33483}" destId="{A2F308D0-954D-48D0-B2C6-E0964E4D32E9}"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48CAE-D4CB-4DC9-B537-874EDCEC745E}">
      <dsp:nvSpPr>
        <dsp:cNvPr id="0" name=""/>
        <dsp:cNvSpPr/>
      </dsp:nvSpPr>
      <dsp:spPr>
        <a:xfrm>
          <a:off x="5025" y="343107"/>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Pay.UK</a:t>
          </a:r>
          <a:endParaRPr lang="en-GB" sz="1600" b="0" kern="1200">
            <a:latin typeface="Metropolis" panose="00000500000000000000" pitchFamily="50" charset="0"/>
          </a:endParaRPr>
        </a:p>
      </dsp:txBody>
      <dsp:txXfrm>
        <a:off x="5025" y="343107"/>
        <a:ext cx="5157222" cy="798618"/>
      </dsp:txXfrm>
    </dsp:sp>
    <dsp:sp modelId="{0A6903B9-8550-4C34-B485-B98EEFA773C7}">
      <dsp:nvSpPr>
        <dsp:cNvPr id="0" name=""/>
        <dsp:cNvSpPr/>
      </dsp:nvSpPr>
      <dsp:spPr>
        <a:xfrm>
          <a:off x="5395255" y="343107"/>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OBL</a:t>
          </a:r>
          <a:endParaRPr lang="en-GB" sz="1600" b="0" kern="1200">
            <a:latin typeface="Metropolis" panose="00000500000000000000" pitchFamily="50" charset="0"/>
          </a:endParaRPr>
        </a:p>
      </dsp:txBody>
      <dsp:txXfrm>
        <a:off x="5395255" y="343107"/>
        <a:ext cx="5157222" cy="798618"/>
      </dsp:txXfrm>
    </dsp:sp>
    <dsp:sp modelId="{56FFC39C-743E-4CE1-B708-A4E3471D1571}">
      <dsp:nvSpPr>
        <dsp:cNvPr id="0" name=""/>
        <dsp:cNvSpPr/>
      </dsp:nvSpPr>
      <dsp:spPr>
        <a:xfrm>
          <a:off x="5025" y="1374733"/>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New company specifically created</a:t>
          </a:r>
          <a:endParaRPr lang="en-GB" sz="1600" b="0" kern="1200">
            <a:latin typeface="Metropolis" panose="00000500000000000000" pitchFamily="50" charset="0"/>
          </a:endParaRPr>
        </a:p>
      </dsp:txBody>
      <dsp:txXfrm>
        <a:off x="5025" y="1374733"/>
        <a:ext cx="5157222" cy="798618"/>
      </dsp:txXfrm>
    </dsp:sp>
    <dsp:sp modelId="{926B105E-CBF2-4C96-A46D-FCD52286F133}">
      <dsp:nvSpPr>
        <dsp:cNvPr id="0" name=""/>
        <dsp:cNvSpPr/>
      </dsp:nvSpPr>
      <dsp:spPr>
        <a:xfrm>
          <a:off x="5395255" y="1374733"/>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OBL and Pay.UK as joint operators of the MLA</a:t>
          </a:r>
          <a:endParaRPr lang="en-GB" sz="1600" b="0" kern="1200">
            <a:latin typeface="Metropolis" panose="00000500000000000000" pitchFamily="50" charset="0"/>
          </a:endParaRPr>
        </a:p>
      </dsp:txBody>
      <dsp:txXfrm>
        <a:off x="5395255" y="1374733"/>
        <a:ext cx="5157222" cy="798618"/>
      </dsp:txXfrm>
    </dsp:sp>
    <dsp:sp modelId="{611E5121-572C-47A1-99F4-06D6B58D604C}">
      <dsp:nvSpPr>
        <dsp:cNvPr id="0" name=""/>
        <dsp:cNvSpPr/>
      </dsp:nvSpPr>
      <dsp:spPr>
        <a:xfrm>
          <a:off x="2700140" y="2406359"/>
          <a:ext cx="5157222" cy="79861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New SPV joint venture company created between OBL and Pay.UK</a:t>
          </a:r>
          <a:endParaRPr lang="en-GB" sz="1600" b="0" kern="1200">
            <a:latin typeface="Metropolis" panose="00000500000000000000" pitchFamily="50" charset="0"/>
          </a:endParaRPr>
        </a:p>
      </dsp:txBody>
      <dsp:txXfrm>
        <a:off x="2700140" y="2406359"/>
        <a:ext cx="5157222" cy="7986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275D8-DA25-440B-A3F5-08369F2AB382}">
      <dsp:nvSpPr>
        <dsp:cNvPr id="0" name=""/>
        <dsp:cNvSpPr/>
      </dsp:nvSpPr>
      <dsp:spPr>
        <a:xfrm>
          <a:off x="1130439"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Ease of set up and speed to achieve</a:t>
          </a:r>
          <a:endParaRPr lang="en-GB" sz="1600" b="0" kern="1200">
            <a:latin typeface="Metropolis" panose="00000500000000000000" pitchFamily="50" charset="0"/>
          </a:endParaRPr>
        </a:p>
      </dsp:txBody>
      <dsp:txXfrm>
        <a:off x="1130439" y="668"/>
        <a:ext cx="2173322" cy="1303993"/>
      </dsp:txXfrm>
    </dsp:sp>
    <dsp:sp modelId="{C90654E3-D763-42EE-BD45-D601D3C70032}">
      <dsp:nvSpPr>
        <dsp:cNvPr id="0" name=""/>
        <dsp:cNvSpPr/>
      </dsp:nvSpPr>
      <dsp:spPr>
        <a:xfrm>
          <a:off x="3521093"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Cost to set-up and run</a:t>
          </a:r>
          <a:endParaRPr lang="en-GB" sz="1600" b="0" kern="1200">
            <a:latin typeface="Metropolis" panose="00000500000000000000" pitchFamily="50" charset="0"/>
          </a:endParaRPr>
        </a:p>
      </dsp:txBody>
      <dsp:txXfrm>
        <a:off x="3521093" y="668"/>
        <a:ext cx="2173322" cy="1303993"/>
      </dsp:txXfrm>
    </dsp:sp>
    <dsp:sp modelId="{085ADD83-2BB1-49F3-9AF2-ECDB18244F70}">
      <dsp:nvSpPr>
        <dsp:cNvPr id="0" name=""/>
        <dsp:cNvSpPr/>
      </dsp:nvSpPr>
      <dsp:spPr>
        <a:xfrm>
          <a:off x="5911748"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Management of liabilities</a:t>
          </a:r>
          <a:endParaRPr lang="en-GB" sz="1600" b="0" kern="1200">
            <a:latin typeface="Metropolis" panose="00000500000000000000" pitchFamily="50" charset="0"/>
          </a:endParaRPr>
        </a:p>
      </dsp:txBody>
      <dsp:txXfrm>
        <a:off x="5911748" y="668"/>
        <a:ext cx="2173322" cy="1303993"/>
      </dsp:txXfrm>
    </dsp:sp>
    <dsp:sp modelId="{576A4846-2461-4D3D-A7BA-29DEC0DF9126}">
      <dsp:nvSpPr>
        <dsp:cNvPr id="0" name=""/>
        <dsp:cNvSpPr/>
      </dsp:nvSpPr>
      <dsp:spPr>
        <a:xfrm>
          <a:off x="8302402" y="668"/>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Alignment with resource and capabilities of the organisation</a:t>
          </a:r>
          <a:endParaRPr lang="en-GB" sz="1600" b="0" kern="1200">
            <a:latin typeface="Metropolis" panose="00000500000000000000" pitchFamily="50" charset="0"/>
          </a:endParaRPr>
        </a:p>
      </dsp:txBody>
      <dsp:txXfrm>
        <a:off x="8302402" y="668"/>
        <a:ext cx="2173322" cy="1303993"/>
      </dsp:txXfrm>
    </dsp:sp>
    <dsp:sp modelId="{1C0E356A-4A42-4E12-8F4F-3C28F4E7F4ED}">
      <dsp:nvSpPr>
        <dsp:cNvPr id="0" name=""/>
        <dsp:cNvSpPr/>
      </dsp:nvSpPr>
      <dsp:spPr>
        <a:xfrm>
          <a:off x="1130439"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Wider strategic implications for each organisation</a:t>
          </a:r>
          <a:endParaRPr lang="en-GB" sz="1600" b="0" kern="1200">
            <a:latin typeface="Metropolis" panose="00000500000000000000" pitchFamily="50" charset="0"/>
          </a:endParaRPr>
        </a:p>
      </dsp:txBody>
      <dsp:txXfrm>
        <a:off x="1130439" y="1521993"/>
        <a:ext cx="2173322" cy="1303993"/>
      </dsp:txXfrm>
    </dsp:sp>
    <dsp:sp modelId="{A2222B7E-FD1D-4308-83AC-CABED6BBB3FD}">
      <dsp:nvSpPr>
        <dsp:cNvPr id="0" name=""/>
        <dsp:cNvSpPr/>
      </dsp:nvSpPr>
      <dsp:spPr>
        <a:xfrm>
          <a:off x="3521093"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Suitability of the management and governance of the organisation</a:t>
          </a:r>
          <a:endParaRPr lang="en-GB" sz="1600" b="0" kern="1200">
            <a:latin typeface="Metropolis" panose="00000500000000000000" pitchFamily="50" charset="0"/>
          </a:endParaRPr>
        </a:p>
      </dsp:txBody>
      <dsp:txXfrm>
        <a:off x="3521093" y="1521993"/>
        <a:ext cx="2173322" cy="1303993"/>
      </dsp:txXfrm>
    </dsp:sp>
    <dsp:sp modelId="{E384EA85-3C58-4844-9AE0-44289250242B}">
      <dsp:nvSpPr>
        <dsp:cNvPr id="0" name=""/>
        <dsp:cNvSpPr/>
      </dsp:nvSpPr>
      <dsp:spPr>
        <a:xfrm>
          <a:off x="5911748"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Future development for waves 2+</a:t>
          </a:r>
          <a:endParaRPr lang="en-GB" sz="1600" b="0" kern="1200">
            <a:latin typeface="Metropolis" panose="00000500000000000000" pitchFamily="50" charset="0"/>
          </a:endParaRPr>
        </a:p>
      </dsp:txBody>
      <dsp:txXfrm>
        <a:off x="5911748" y="1521993"/>
        <a:ext cx="2173322" cy="1303993"/>
      </dsp:txXfrm>
    </dsp:sp>
    <dsp:sp modelId="{A2F308D0-954D-48D0-B2C6-E0964E4D32E9}">
      <dsp:nvSpPr>
        <dsp:cNvPr id="0" name=""/>
        <dsp:cNvSpPr/>
      </dsp:nvSpPr>
      <dsp:spPr>
        <a:xfrm>
          <a:off x="8302402" y="1521993"/>
          <a:ext cx="2173322" cy="1303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a:latin typeface="Metropolis" panose="00000500000000000000" pitchFamily="50" charset="0"/>
            </a:rPr>
            <a:t>Legal issues relating to the organisation in operating the MLA</a:t>
          </a:r>
          <a:endParaRPr lang="en-GB" sz="1600" b="0" kern="1200">
            <a:latin typeface="Metropolis" panose="00000500000000000000" pitchFamily="50" charset="0"/>
          </a:endParaRPr>
        </a:p>
      </dsp:txBody>
      <dsp:txXfrm>
        <a:off x="8302402" y="1521993"/>
        <a:ext cx="2173322" cy="130399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6D6293-0AE6-5248-8EC3-14B7E47966F2}" type="datetimeFigureOut">
              <a:rPr lang="en-US" smtClean="0"/>
              <a:t>9/4/2024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21AA93-721E-8546-8554-FE2BF7C39D7A}" type="slidenum">
              <a:rPr lang="en-US" smtClean="0"/>
              <a:t>‹#›</a:t>
            </a:fld>
            <a:endParaRPr lang="en-US"/>
          </a:p>
        </p:txBody>
      </p:sp>
    </p:spTree>
    <p:extLst>
      <p:ext uri="{BB962C8B-B14F-4D97-AF65-F5344CB8AC3E}">
        <p14:creationId xmlns:p14="http://schemas.microsoft.com/office/powerpoint/2010/main" val="322086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12</a:t>
            </a:fld>
            <a:endParaRPr lang="en-US"/>
          </a:p>
        </p:txBody>
      </p:sp>
    </p:spTree>
    <p:extLst>
      <p:ext uri="{BB962C8B-B14F-4D97-AF65-F5344CB8AC3E}">
        <p14:creationId xmlns:p14="http://schemas.microsoft.com/office/powerpoint/2010/main" val="1667726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18</a:t>
            </a:fld>
            <a:endParaRPr lang="en-US"/>
          </a:p>
        </p:txBody>
      </p:sp>
    </p:spTree>
    <p:extLst>
      <p:ext uri="{BB962C8B-B14F-4D97-AF65-F5344CB8AC3E}">
        <p14:creationId xmlns:p14="http://schemas.microsoft.com/office/powerpoint/2010/main" val="57677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22</a:t>
            </a:fld>
            <a:endParaRPr lang="en-US"/>
          </a:p>
        </p:txBody>
      </p:sp>
    </p:spTree>
    <p:extLst>
      <p:ext uri="{BB962C8B-B14F-4D97-AF65-F5344CB8AC3E}">
        <p14:creationId xmlns:p14="http://schemas.microsoft.com/office/powerpoint/2010/main" val="3938780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28</a:t>
            </a:fld>
            <a:endParaRPr lang="en-US"/>
          </a:p>
        </p:txBody>
      </p:sp>
    </p:spTree>
    <p:extLst>
      <p:ext uri="{BB962C8B-B14F-4D97-AF65-F5344CB8AC3E}">
        <p14:creationId xmlns:p14="http://schemas.microsoft.com/office/powerpoint/2010/main" val="2032460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32</a:t>
            </a:fld>
            <a:endParaRPr lang="en-US"/>
          </a:p>
        </p:txBody>
      </p:sp>
    </p:spTree>
    <p:extLst>
      <p:ext uri="{BB962C8B-B14F-4D97-AF65-F5344CB8AC3E}">
        <p14:creationId xmlns:p14="http://schemas.microsoft.com/office/powerpoint/2010/main" val="26399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04/09/2024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85937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04/09/2024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166481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04/09/2024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88821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04/09/2024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946935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04/09/2024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041147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04/09/2024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211764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3050161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marL="0" indent="0">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16260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04/09/2024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325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04/09/2024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98611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04/09/2024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1157900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1742679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04/09/2024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167562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04/09/2024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3273208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04/09/2024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370252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04/09/2024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565953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4821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04/09/2024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965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04/09/2024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54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04/09/2024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617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04/09/2024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507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04/09/2024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867479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04/09/2024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76155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0.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04/09/2024</a:t>
            </a:fld>
            <a:endParaRPr lang="en-US">
              <a:solidFill>
                <a:schemeClr val="bg1"/>
              </a:solidFill>
            </a:endParaRPr>
          </a:p>
        </p:txBody>
      </p:sp>
    </p:spTree>
    <p:extLst>
      <p:ext uri="{BB962C8B-B14F-4D97-AF65-F5344CB8AC3E}">
        <p14:creationId xmlns:p14="http://schemas.microsoft.com/office/powerpoint/2010/main" val="304793672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61" r:id="rId5"/>
    <p:sldLayoutId id="2147483662" r:id="rId6"/>
    <p:sldLayoutId id="2147483663" r:id="rId7"/>
    <p:sldLayoutId id="2147483652" r:id="rId8"/>
    <p:sldLayoutId id="2147483653" r:id="rId9"/>
    <p:sldLayoutId id="2147483654" r:id="rId10"/>
    <p:sldLayoutId id="2147483655" r:id="rId11"/>
    <p:sldLayoutId id="2147483656" r:id="rId12"/>
    <p:sldLayoutId id="214748365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04/09/2024</a:t>
            </a:fld>
            <a:endParaRPr lang="en-US">
              <a:solidFill>
                <a:schemeClr val="bg1"/>
              </a:solidFill>
            </a:endParaRPr>
          </a:p>
        </p:txBody>
      </p:sp>
      <p:pic>
        <p:nvPicPr>
          <p:cNvPr id="4" name="Picture 3">
            <a:extLst>
              <a:ext uri="{FF2B5EF4-FFF2-40B4-BE49-F238E27FC236}">
                <a16:creationId xmlns:a16="http://schemas.microsoft.com/office/drawing/2014/main" id="{CE09F6BF-0812-22EE-1BDC-77528A2F310A}"/>
              </a:ext>
            </a:extLst>
          </p:cNvPr>
          <p:cNvPicPr>
            <a:picLocks noChangeAspect="1"/>
          </p:cNvPicPr>
          <p:nvPr userDrawn="1"/>
        </p:nvPicPr>
        <p:blipFill>
          <a:blip r:embed="rId13">
            <a:clrChange>
              <a:clrFrom>
                <a:srgbClr val="000000"/>
              </a:clrFrom>
              <a:clrTo>
                <a:srgbClr val="000000">
                  <a:alpha val="0"/>
                </a:srgbClr>
              </a:clrTo>
            </a:clrChange>
          </a:blip>
          <a:stretch>
            <a:fillRect/>
          </a:stretch>
        </p:blipFill>
        <p:spPr>
          <a:xfrm>
            <a:off x="10046042" y="-7731"/>
            <a:ext cx="1635179" cy="522029"/>
          </a:xfrm>
          <a:prstGeom prst="rect">
            <a:avLst/>
          </a:prstGeom>
        </p:spPr>
      </p:pic>
    </p:spTree>
    <p:extLst>
      <p:ext uri="{BB962C8B-B14F-4D97-AF65-F5344CB8AC3E}">
        <p14:creationId xmlns:p14="http://schemas.microsoft.com/office/powerpoint/2010/main" val="309182299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4.sv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hart" Target="../charts/chart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EA90-EC7C-5045-BF99-5A16AB09AAF4}"/>
              </a:ext>
            </a:extLst>
          </p:cNvPr>
          <p:cNvSpPr>
            <a:spLocks noGrp="1"/>
          </p:cNvSpPr>
          <p:nvPr>
            <p:ph type="ctrTitle"/>
          </p:nvPr>
        </p:nvSpPr>
        <p:spPr/>
        <p:txBody>
          <a:bodyPr/>
          <a:lstStyle/>
          <a:p>
            <a:r>
              <a:rPr lang="en-US">
                <a:latin typeface="Metropolis Black"/>
                <a:cs typeface="Arial"/>
              </a:rPr>
              <a:t>VRP Working Group</a:t>
            </a:r>
            <a:endParaRPr lang="en-US"/>
          </a:p>
        </p:txBody>
      </p:sp>
      <p:sp>
        <p:nvSpPr>
          <p:cNvPr id="3" name="Subtitle 2">
            <a:extLst>
              <a:ext uri="{FF2B5EF4-FFF2-40B4-BE49-F238E27FC236}">
                <a16:creationId xmlns:a16="http://schemas.microsoft.com/office/drawing/2014/main" id="{656AF9E6-A660-D945-9D26-8C52A159FA04}"/>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5 September 2024</a:t>
            </a:r>
            <a:endParaRPr lang="en-US"/>
          </a:p>
        </p:txBody>
      </p:sp>
      <p:sp>
        <p:nvSpPr>
          <p:cNvPr id="4" name="Text Placeholder 3">
            <a:extLst>
              <a:ext uri="{FF2B5EF4-FFF2-40B4-BE49-F238E27FC236}">
                <a16:creationId xmlns:a16="http://schemas.microsoft.com/office/drawing/2014/main" id="{6EC550D5-544F-4341-B701-45DF92E0951B}"/>
              </a:ext>
            </a:extLst>
          </p:cNvPr>
          <p:cNvSpPr>
            <a:spLocks noGrp="1"/>
          </p:cNvSpPr>
          <p:nvPr>
            <p:ph type="body" sz="quarter" idx="13"/>
          </p:nvPr>
        </p:nvSpPr>
        <p:spPr/>
        <p:txBody>
          <a:bodyPr vert="horz" lIns="91440" tIns="45720" rIns="91440" bIns="45720" rtlCol="0" anchor="t">
            <a:normAutofit/>
          </a:bodyPr>
          <a:lstStyle/>
          <a:p>
            <a:r>
              <a:rPr lang="en-US">
                <a:latin typeface="Metropolis"/>
                <a:cs typeface="Arial"/>
              </a:rPr>
              <a:t>Internal discussion document</a:t>
            </a:r>
            <a:endParaRPr lang="en-US"/>
          </a:p>
          <a:p>
            <a:endParaRPr lang="en-US"/>
          </a:p>
        </p:txBody>
      </p:sp>
      <p:pic>
        <p:nvPicPr>
          <p:cNvPr id="5" name="Picture 4">
            <a:extLst>
              <a:ext uri="{FF2B5EF4-FFF2-40B4-BE49-F238E27FC236}">
                <a16:creationId xmlns:a16="http://schemas.microsoft.com/office/drawing/2014/main" id="{772880A5-DDD9-9F68-DBAC-AB6844E9BE1B}"/>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318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A79696-7705-015A-487D-6B79F25180D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951650B7-740E-17C8-6B6A-87AD9F4A3B7B}"/>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4" name="Date Placeholder 3">
            <a:extLst>
              <a:ext uri="{FF2B5EF4-FFF2-40B4-BE49-F238E27FC236}">
                <a16:creationId xmlns:a16="http://schemas.microsoft.com/office/drawing/2014/main" id="{A2229D61-10FB-B919-BAF8-819BD7AB02B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126472D6-0781-943C-A0B0-AB669FC7A8D6}"/>
              </a:ext>
            </a:extLst>
          </p:cNvPr>
          <p:cNvSpPr>
            <a:spLocks noGrp="1"/>
          </p:cNvSpPr>
          <p:nvPr>
            <p:ph type="ctrTitle"/>
          </p:nvPr>
        </p:nvSpPr>
        <p:spPr>
          <a:xfrm>
            <a:off x="359880" y="995875"/>
            <a:ext cx="7855760" cy="1776522"/>
          </a:xfrm>
        </p:spPr>
        <p:txBody>
          <a:bodyPr/>
          <a:lstStyle/>
          <a:p>
            <a:r>
              <a:rPr lang="en-GB"/>
              <a:t>Disputes System Update</a:t>
            </a:r>
          </a:p>
        </p:txBody>
      </p:sp>
      <p:pic>
        <p:nvPicPr>
          <p:cNvPr id="7" name="Picture 6">
            <a:extLst>
              <a:ext uri="{FF2B5EF4-FFF2-40B4-BE49-F238E27FC236}">
                <a16:creationId xmlns:a16="http://schemas.microsoft.com/office/drawing/2014/main" id="{4D77C4E4-6D21-67F8-2889-8879BDBF15C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Tree>
    <p:extLst>
      <p:ext uri="{BB962C8B-B14F-4D97-AF65-F5344CB8AC3E}">
        <p14:creationId xmlns:p14="http://schemas.microsoft.com/office/powerpoint/2010/main" val="2128810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EC2F7B70-C3CE-0A3F-06AA-5376AC672D02}"/>
              </a:ext>
            </a:extLst>
          </p:cNvPr>
          <p:cNvSpPr>
            <a:spLocks noGrp="1"/>
          </p:cNvSpPr>
          <p:nvPr>
            <p:ph idx="1"/>
          </p:nvPr>
        </p:nvSpPr>
        <p:spPr/>
        <p:txBody>
          <a:bodyPr>
            <a:normAutofit/>
          </a:bodyPr>
          <a:lstStyle/>
          <a:p>
            <a:r>
              <a:rPr lang="en-GB" sz="1400" dirty="0"/>
              <a:t>We received 8 pieces of feedback on the recommendation paper  from 22 August</a:t>
            </a:r>
          </a:p>
          <a:p>
            <a:r>
              <a:rPr lang="en-GB" sz="1400" dirty="0"/>
              <a:t>Overall: 5 endorsed the findings and process; 2 partially endorsed; and 1 challenged.</a:t>
            </a:r>
          </a:p>
          <a:p>
            <a:r>
              <a:rPr lang="en-GB" sz="1400" dirty="0"/>
              <a:t>The strongest challenges related to the process we have followed:</a:t>
            </a:r>
          </a:p>
          <a:p>
            <a:pPr lvl="1"/>
            <a:r>
              <a:rPr lang="en-GB" sz="1400" dirty="0"/>
              <a:t>Questions relating to how we have managed conflict of interest</a:t>
            </a:r>
          </a:p>
          <a:p>
            <a:pPr lvl="1"/>
            <a:r>
              <a:rPr lang="en-GB" sz="1400" dirty="0"/>
              <a:t>Challenges on the scoring methodology and the focus on time to market </a:t>
            </a:r>
          </a:p>
          <a:p>
            <a:pPr lvl="1"/>
            <a:r>
              <a:rPr lang="en-GB" sz="1400" dirty="0"/>
              <a:t>The failure to run a full RFP process to establish potential commercial solutions that could meet the needs of Wave 1</a:t>
            </a:r>
          </a:p>
          <a:p>
            <a:r>
              <a:rPr lang="en-GB" sz="1400" dirty="0"/>
              <a:t>However, we note that all these challenges were balanced by feedback which countered these points</a:t>
            </a:r>
          </a:p>
          <a:p>
            <a:r>
              <a:rPr lang="en-GB" sz="1400" dirty="0"/>
              <a:t>In terms of the actual recommendation: </a:t>
            </a:r>
          </a:p>
          <a:p>
            <a:pPr lvl="1"/>
            <a:r>
              <a:rPr lang="en-GB" sz="1400" dirty="0"/>
              <a:t>One piece of feedback suggested that the Salesforce “bridging solution” should be for short term use only with a commitment to run a comprehensive RFP process prior to Wave 2. </a:t>
            </a:r>
          </a:p>
          <a:p>
            <a:pPr lvl="1"/>
            <a:r>
              <a:rPr lang="en-GB" sz="1400" dirty="0"/>
              <a:t>Another agreed that a “bridging solution” was needed, but that this could be email. </a:t>
            </a:r>
          </a:p>
          <a:p>
            <a:r>
              <a:rPr lang="en-GB" sz="1400" dirty="0"/>
              <a:t>We had useful feedback on potential impacts on consumers. This will be a major focus in the Disputes Framework / Unhappy Paths workstream</a:t>
            </a:r>
          </a:p>
          <a:p>
            <a:endParaRPr lang="en-GB" dirty="0"/>
          </a:p>
          <a:p>
            <a:pPr marL="0" indent="0">
              <a:buNone/>
            </a:pPr>
            <a:r>
              <a:rPr lang="en-GB" b="1" dirty="0"/>
              <a:t>We are now drafting the JROC paper ready for the 13 September meeting. We will note dissenting voices and share a copy of the paper with the WG.</a:t>
            </a:r>
          </a:p>
        </p:txBody>
      </p:sp>
      <p:sp>
        <p:nvSpPr>
          <p:cNvPr id="2" name="Footer Placeholder 1">
            <a:extLst>
              <a:ext uri="{FF2B5EF4-FFF2-40B4-BE49-F238E27FC236}">
                <a16:creationId xmlns:a16="http://schemas.microsoft.com/office/drawing/2014/main" id="{2C33EF9D-A3B8-46C8-DC55-EB2A9524CE0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7B4F39BD-C229-6DDD-5838-310001E2775C}"/>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4" name="Date Placeholder 3">
            <a:extLst>
              <a:ext uri="{FF2B5EF4-FFF2-40B4-BE49-F238E27FC236}">
                <a16:creationId xmlns:a16="http://schemas.microsoft.com/office/drawing/2014/main" id="{311290E2-F921-3E48-96E5-1630FB72AA5A}"/>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0311301F-3AD7-60BD-E122-3970A0EDEDF3}"/>
              </a:ext>
            </a:extLst>
          </p:cNvPr>
          <p:cNvSpPr>
            <a:spLocks noGrp="1"/>
          </p:cNvSpPr>
          <p:nvPr>
            <p:ph type="title"/>
          </p:nvPr>
        </p:nvSpPr>
        <p:spPr/>
        <p:txBody>
          <a:bodyPr/>
          <a:lstStyle/>
          <a:p>
            <a:r>
              <a:rPr lang="en-GB"/>
              <a:t>Feedback Summary &amp; Next Steps </a:t>
            </a:r>
          </a:p>
        </p:txBody>
      </p:sp>
      <p:pic>
        <p:nvPicPr>
          <p:cNvPr id="9" name="Picture 8">
            <a:extLst>
              <a:ext uri="{FF2B5EF4-FFF2-40B4-BE49-F238E27FC236}">
                <a16:creationId xmlns:a16="http://schemas.microsoft.com/office/drawing/2014/main" id="{72FCB4E9-591C-FAE1-10FB-5FAA4547D5A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Tree>
    <p:extLst>
      <p:ext uri="{BB962C8B-B14F-4D97-AF65-F5344CB8AC3E}">
        <p14:creationId xmlns:p14="http://schemas.microsoft.com/office/powerpoint/2010/main" val="1860850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12</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85000" lnSpcReduction="20000"/>
          </a:bodyPr>
          <a:lstStyle/>
          <a:p>
            <a:r>
              <a:rPr lang="en-GB" sz="1900">
                <a:latin typeface="Metropolis"/>
                <a:cs typeface="Arial"/>
              </a:rPr>
              <a:t>We previously proposed Wave 1 use cases were:</a:t>
            </a:r>
          </a:p>
          <a:p>
            <a:pPr>
              <a:lnSpc>
                <a:spcPts val="1200"/>
              </a:lnSpc>
              <a:spcAft>
                <a:spcPts val="600"/>
              </a:spcAft>
            </a:pPr>
            <a:r>
              <a:rPr lang="en-GB" sz="1900" b="1">
                <a:effectLst/>
                <a:latin typeface="Metropolis"/>
                <a:ea typeface="Times New Roman" panose="02020603050405020304" pitchFamily="18" charset="0"/>
                <a:cs typeface="Calibri"/>
              </a:rPr>
              <a:t>Core use cases: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utility companies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regulated financial firms, and</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central and local government </a:t>
            </a:r>
          </a:p>
          <a:p>
            <a:pPr>
              <a:lnSpc>
                <a:spcPts val="1200"/>
              </a:lnSpc>
              <a:spcAft>
                <a:spcPts val="600"/>
              </a:spcAft>
            </a:pPr>
            <a:r>
              <a:rPr lang="en-GB" sz="1900" b="1">
                <a:latin typeface="Metropolis"/>
                <a:ea typeface="Times New Roman" panose="02020603050405020304" pitchFamily="18" charset="0"/>
                <a:cs typeface="Calibri"/>
              </a:rPr>
              <a:t>Additional use</a:t>
            </a:r>
            <a:r>
              <a:rPr lang="en-GB" sz="1900" b="1">
                <a:effectLst/>
                <a:latin typeface="Metropolis"/>
                <a:ea typeface="Times New Roman" panose="02020603050405020304" pitchFamily="18" charset="0"/>
                <a:cs typeface="Calibri"/>
              </a:rPr>
              <a:t> cases:</a:t>
            </a:r>
          </a:p>
          <a:p>
            <a:pPr marL="342900" indent="-342900">
              <a:lnSpc>
                <a:spcPct val="115000"/>
              </a:lnSpc>
              <a:spcAft>
                <a:spcPts val="600"/>
              </a:spcAft>
              <a:buFont typeface="Arial" panose="020B0604020202020204" pitchFamily="34" charset="0"/>
              <a:buChar char="•"/>
            </a:pPr>
            <a:r>
              <a:rPr lang="en-GB" sz="1900">
                <a:latin typeface="Metropolis"/>
                <a:ea typeface="Arial" panose="020B0604020202020204" pitchFamily="34" charset="0"/>
                <a:cs typeface="Arial"/>
              </a:rPr>
              <a:t>Rail Tickets, Post and Parcel, Charities and Charitable donations</a:t>
            </a:r>
            <a:endParaRPr lang="en-GB" sz="1900">
              <a:effectLst/>
              <a:latin typeface="Metropolis"/>
              <a:ea typeface="Arial" panose="020B0604020202020204" pitchFamily="34" charset="0"/>
              <a:cs typeface="Arial"/>
            </a:endParaRPr>
          </a:p>
          <a:p>
            <a:r>
              <a:rPr lang="en-GB" u="sng">
                <a:latin typeface="Metropolis"/>
                <a:cs typeface="Arial"/>
              </a:rPr>
              <a:t>We review these in light of WG feedback</a:t>
            </a:r>
            <a:r>
              <a:rPr lang="en-GB">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p:cNvSpPr>
          <p:nvPr>
            <p:ph type="ctrTitle"/>
          </p:nvPr>
        </p:nvSpPr>
        <p:spPr>
          <a:xfrm>
            <a:off x="359880" y="995875"/>
            <a:ext cx="8812695" cy="1776522"/>
          </a:xfrm>
        </p:spPr>
        <p:txBody>
          <a:bodyPr>
            <a:normAutofit/>
          </a:bodyPr>
          <a:lstStyle/>
          <a:p>
            <a:r>
              <a:rPr lang="en-GB" sz="4000">
                <a:latin typeface="Metropolis Black"/>
              </a:rPr>
              <a:t>Feedback and Recommendations</a:t>
            </a:r>
            <a:br>
              <a:rPr lang="en-GB" sz="4000">
                <a:latin typeface="Metropolis Black"/>
              </a:rPr>
            </a:br>
            <a:r>
              <a:rPr lang="en-GB" sz="4000">
                <a:latin typeface="Metropolis Black"/>
              </a:rPr>
              <a:t>1. Wave 1 Sector Definitions</a:t>
            </a:r>
            <a:endParaRPr lang="en-US"/>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630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a:normAutofit fontScale="92500" lnSpcReduction="10000"/>
          </a:bodyPr>
          <a:lstStyle/>
          <a:p>
            <a:pPr marL="342900" lvl="0" indent="-342900" rtl="0">
              <a:lnSpc>
                <a:spcPct val="115000"/>
              </a:lnSpc>
              <a:spcAft>
                <a:spcPts val="600"/>
              </a:spcAft>
              <a:buFont typeface="+mj-lt"/>
              <a:buAutoNum type="arabicPeriod"/>
            </a:pP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are from UK payment accounts only to a UK account.</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Where the biller is from a utility or financial services firm, it needs to be regulated by the relevant sector regulator.  </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Other firms can be considered for inclusion if they are regulated by a relevant sector regulator and where there are appropriate consumer protections in place e.g. alternate dispute resolution framework or reimbursement requirements.</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The </a:t>
            </a: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offering needs to meet the way that billers operate e.g. at whole biller/merchant level.  A biller/merchant can consolidate multiple goods or services into a single bill but is not allowed to include ecommerce transactions outside the scope of regulatory protections. </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Propositions can include both customer present and customer not present options.</a:t>
            </a:r>
          </a:p>
          <a:p>
            <a:pPr marL="342900" lvl="0" indent="-342900">
              <a:lnSpc>
                <a:spcPct val="115000"/>
              </a:lnSpc>
              <a:spcAft>
                <a:spcPts val="600"/>
              </a:spcAft>
              <a:buFont typeface="+mj-lt"/>
              <a:buAutoNum type="arabicPeriod"/>
            </a:pPr>
            <a:r>
              <a:rPr lang="en-GB" sz="1800">
                <a:effectLst/>
                <a:latin typeface="Metropolis" panose="00000500000000000000" pitchFamily="50" charset="0"/>
                <a:ea typeface="Arial" panose="020B0604020202020204" pitchFamily="34" charset="0"/>
                <a:cs typeface="Arial" panose="020B0604020202020204" pitchFamily="34" charset="0"/>
              </a:rPr>
              <a:t>Wherever possible, propositions need to unlock benefits for vulnerable consumers. </a:t>
            </a:r>
            <a:r>
              <a:rPr lang="en-GB" sz="1800" err="1">
                <a:effectLst/>
                <a:latin typeface="Metropolis" panose="00000500000000000000" pitchFamily="50" charset="0"/>
                <a:ea typeface="Arial" panose="020B0604020202020204" pitchFamily="34" charset="0"/>
                <a:cs typeface="Arial" panose="020B0604020202020204" pitchFamily="34" charset="0"/>
              </a:rPr>
              <a:t>cVRP</a:t>
            </a:r>
            <a:r>
              <a:rPr lang="en-GB" sz="1800">
                <a:effectLst/>
                <a:latin typeface="Metropolis" panose="00000500000000000000" pitchFamily="50" charset="0"/>
                <a:ea typeface="Arial" panose="020B0604020202020204" pitchFamily="34" charset="0"/>
                <a:cs typeface="Arial" panose="020B0604020202020204" pitchFamily="34" charset="0"/>
              </a:rPr>
              <a:t> use cases should not cause any detriment to vulnerable consumers compared with non-vulnerable consumers. </a:t>
            </a:r>
          </a:p>
          <a:p>
            <a:pPr marL="0" indent="0">
              <a:buNone/>
            </a:pPr>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13</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Updated Principles in selecting use cases</a:t>
            </a:r>
          </a:p>
        </p:txBody>
      </p:sp>
      <p:pic>
        <p:nvPicPr>
          <p:cNvPr id="11" name="Picture 10">
            <a:extLst>
              <a:ext uri="{FF2B5EF4-FFF2-40B4-BE49-F238E27FC236}">
                <a16:creationId xmlns:a16="http://schemas.microsoft.com/office/drawing/2014/main" id="{7AE9BF16-58F9-8C91-2443-3598AF029EE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7" name="Graphic 6" descr="Compass outline">
            <a:extLst>
              <a:ext uri="{FF2B5EF4-FFF2-40B4-BE49-F238E27FC236}">
                <a16:creationId xmlns:a16="http://schemas.microsoft.com/office/drawing/2014/main" id="{EB2F08E9-F7FF-FB1A-A361-3DF27FCCA5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521" y="2190789"/>
            <a:ext cx="914400" cy="914400"/>
          </a:xfrm>
          <a:prstGeom prst="rect">
            <a:avLst/>
          </a:prstGeom>
        </p:spPr>
      </p:pic>
    </p:spTree>
    <p:extLst>
      <p:ext uri="{BB962C8B-B14F-4D97-AF65-F5344CB8AC3E}">
        <p14:creationId xmlns:p14="http://schemas.microsoft.com/office/powerpoint/2010/main" val="2065493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14</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Utilities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a:bodyPr>
          <a:lstStyle/>
          <a:p>
            <a:pPr marL="0" indent="0">
              <a:lnSpc>
                <a:spcPct val="95000"/>
              </a:lnSpc>
              <a:spcAft>
                <a:spcPts val="600"/>
              </a:spcAft>
              <a:buNone/>
            </a:pPr>
            <a:r>
              <a:rPr lang="en-GB" sz="1500">
                <a:effectLst/>
                <a:latin typeface="Metropolis" panose="00000500000000000000" pitchFamily="50" charset="0"/>
                <a:ea typeface="Times New Roman" panose="02020603050405020304" pitchFamily="18" charset="0"/>
                <a:cs typeface="Calibri" panose="020F0502020204030204" pitchFamily="34" charset="0"/>
              </a:rPr>
              <a:t>No change to</a:t>
            </a:r>
          </a:p>
          <a:p>
            <a:pPr>
              <a:lnSpc>
                <a:spcPct val="950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Electricity and Gas</a:t>
            </a:r>
            <a:r>
              <a:rPr lang="en-GB" sz="1500">
                <a:effectLst/>
                <a:latin typeface="Metropolis" panose="00000500000000000000" pitchFamily="50" charset="0"/>
                <a:ea typeface="Times New Roman" panose="02020603050405020304" pitchFamily="18" charset="0"/>
                <a:cs typeface="Calibri" panose="020F0502020204030204" pitchFamily="34" charset="0"/>
              </a:rPr>
              <a:t> – we propose any firm that provides energy or gas services to households, licensed and regulated by Ofgem be included.   </a:t>
            </a:r>
          </a:p>
          <a:p>
            <a:pPr>
              <a:lnSpc>
                <a:spcPct val="950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Water</a:t>
            </a:r>
            <a:r>
              <a:rPr lang="en-GB" sz="1500">
                <a:effectLst/>
                <a:latin typeface="Metropolis" panose="00000500000000000000" pitchFamily="50" charset="0"/>
                <a:ea typeface="Times New Roman" panose="02020603050405020304" pitchFamily="18" charset="0"/>
                <a:cs typeface="Calibri" panose="020F0502020204030204" pitchFamily="34" charset="0"/>
              </a:rPr>
              <a:t> – we propose any Ofwat licensed &amp; regulated water providers be included. </a:t>
            </a:r>
            <a:r>
              <a:rPr lang="en-GB" sz="1500">
                <a:effectLst/>
                <a:latin typeface="Calibri" panose="020F0502020204030204" pitchFamily="34" charset="0"/>
                <a:ea typeface="Calibri" panose="020F0502020204030204" pitchFamily="34" charset="0"/>
                <a:cs typeface="Calibri" panose="020F0502020204030204" pitchFamily="34" charset="0"/>
              </a:rPr>
              <a:t> </a:t>
            </a:r>
          </a:p>
          <a:p>
            <a:pPr marL="0" indent="0">
              <a:lnSpc>
                <a:spcPct val="95000"/>
              </a:lnSpc>
              <a:spcAft>
                <a:spcPts val="600"/>
              </a:spcAft>
              <a:buNone/>
            </a:pPr>
            <a:endParaRPr lang="en-GB" sz="1500">
              <a:latin typeface="Calibri" panose="020F0502020204030204" pitchFamily="34" charset="0"/>
              <a:ea typeface="Calibri" panose="020F0502020204030204" pitchFamily="34" charset="0"/>
              <a:cs typeface="Calibri" panose="020F0502020204030204" pitchFamily="34" charset="0"/>
            </a:endParaRPr>
          </a:p>
          <a:p>
            <a:pPr marL="0" indent="0">
              <a:lnSpc>
                <a:spcPct val="95000"/>
              </a:lnSpc>
              <a:spcAft>
                <a:spcPts val="600"/>
              </a:spcAft>
              <a:buNone/>
            </a:pPr>
            <a:r>
              <a:rPr lang="en-GB" sz="1500">
                <a:effectLst/>
                <a:latin typeface="Metropolis" panose="00000500000000000000" pitchFamily="50" charset="0"/>
                <a:ea typeface="Times New Roman" panose="02020603050405020304" pitchFamily="18" charset="0"/>
                <a:cs typeface="Calibri" panose="020F0502020204030204" pitchFamily="34" charset="0"/>
              </a:rPr>
              <a:t> Changes to</a:t>
            </a:r>
          </a:p>
          <a:p>
            <a:pPr>
              <a:lnSpc>
                <a:spcPct val="95000"/>
              </a:lnSpc>
              <a:spcAft>
                <a:spcPts val="600"/>
              </a:spcAft>
            </a:pPr>
            <a:r>
              <a:rPr lang="en-GB" sz="1500" b="1">
                <a:effectLst/>
                <a:latin typeface="Metropolis" panose="00000500000000000000" pitchFamily="50" charset="0"/>
                <a:ea typeface="Times New Roman" panose="02020603050405020304" pitchFamily="18" charset="0"/>
                <a:cs typeface="Calibri" panose="020F0502020204030204" pitchFamily="34" charset="0"/>
              </a:rPr>
              <a:t>Telecoms</a:t>
            </a:r>
            <a:r>
              <a:rPr lang="en-GB" sz="1500">
                <a:effectLst/>
                <a:latin typeface="Metropolis" panose="00000500000000000000" pitchFamily="50" charset="0"/>
                <a:ea typeface="Times New Roman" panose="02020603050405020304" pitchFamily="18" charset="0"/>
                <a:cs typeface="Calibri" panose="020F0502020204030204" pitchFamily="34" charset="0"/>
              </a:rPr>
              <a:t> –firm providing broadband, fixed or mobile services licensed by Ofcom </a:t>
            </a:r>
            <a:r>
              <a:rPr lang="en-GB" sz="1500">
                <a:latin typeface="Metropolis" panose="00000500000000000000" pitchFamily="50" charset="0"/>
                <a:ea typeface="Times New Roman" panose="02020603050405020304" pitchFamily="18" charset="0"/>
                <a:cs typeface="Calibri" panose="020F0502020204030204" pitchFamily="34" charset="0"/>
              </a:rPr>
              <a:t>are</a:t>
            </a:r>
            <a:r>
              <a:rPr lang="en-GB" sz="1500">
                <a:effectLst/>
                <a:latin typeface="Metropolis" panose="00000500000000000000" pitchFamily="50" charset="0"/>
                <a:ea typeface="Times New Roman" panose="02020603050405020304" pitchFamily="18" charset="0"/>
                <a:cs typeface="Calibri" panose="020F0502020204030204" pitchFamily="34" charset="0"/>
              </a:rPr>
              <a:t> included. </a:t>
            </a:r>
          </a:p>
          <a:p>
            <a:pPr>
              <a:lnSpc>
                <a:spcPct val="95000"/>
              </a:lnSpc>
              <a:spcAft>
                <a:spcPts val="600"/>
              </a:spcAft>
            </a:pPr>
            <a:r>
              <a:rPr lang="en-GB" sz="1500">
                <a:latin typeface="Metropolis" panose="00000500000000000000" pitchFamily="50" charset="0"/>
                <a:ea typeface="Times New Roman" panose="02020603050405020304" pitchFamily="18" charset="0"/>
                <a:cs typeface="Calibri" panose="020F0502020204030204" pitchFamily="34" charset="0"/>
              </a:rPr>
              <a:t>Feedback suggested complexity surrounding any disputes that contained a combination of protected services and non-protected goods (prior to protections being included in the MLA in later waves).</a:t>
            </a:r>
          </a:p>
          <a:p>
            <a:pPr>
              <a:lnSpc>
                <a:spcPct val="95000"/>
              </a:lnSpc>
              <a:spcAft>
                <a:spcPts val="600"/>
              </a:spcAft>
            </a:pPr>
            <a:r>
              <a:rPr lang="en-GB" sz="1500">
                <a:effectLst/>
                <a:latin typeface="Metropolis" panose="00000500000000000000" pitchFamily="50" charset="0"/>
                <a:ea typeface="Times New Roman" panose="02020603050405020304" pitchFamily="18" charset="0"/>
                <a:cs typeface="Calibri" panose="020F0502020204030204" pitchFamily="34" charset="0"/>
              </a:rPr>
              <a:t>Broader point about e-commerce being out of scope until Wave 1 because of protections.</a:t>
            </a:r>
          </a:p>
          <a:p>
            <a:pPr>
              <a:lnSpc>
                <a:spcPct val="95000"/>
              </a:lnSpc>
              <a:spcAft>
                <a:spcPts val="600"/>
              </a:spcAft>
            </a:pPr>
            <a:r>
              <a:rPr lang="en-GB" sz="1500">
                <a:latin typeface="Metropolis" panose="00000500000000000000" pitchFamily="50" charset="0"/>
                <a:ea typeface="Times New Roman" panose="02020603050405020304" pitchFamily="18" charset="0"/>
                <a:cs typeface="Calibri" panose="020F0502020204030204" pitchFamily="34" charset="0"/>
              </a:rPr>
              <a:t>Ecommerce retail transactions therefore out of scope. </a:t>
            </a: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a:p>
        </p:txBody>
      </p:sp>
    </p:spTree>
    <p:extLst>
      <p:ext uri="{BB962C8B-B14F-4D97-AF65-F5344CB8AC3E}">
        <p14:creationId xmlns:p14="http://schemas.microsoft.com/office/powerpoint/2010/main" val="2240830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15</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Financial Services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vert="horz" lIns="91440" tIns="45720" rIns="91440" bIns="45720" rtlCol="0" anchor="t">
            <a:normAutofit/>
          </a:bodyPr>
          <a:lstStyle/>
          <a:p>
            <a:pPr marL="0" indent="0">
              <a:lnSpc>
                <a:spcPct val="114000"/>
              </a:lnSpc>
              <a:spcBef>
                <a:spcPts val="0"/>
              </a:spcBef>
              <a:spcAft>
                <a:spcPts val="600"/>
              </a:spcAft>
              <a:buNone/>
            </a:pPr>
            <a:r>
              <a:rPr lang="en-GB" sz="1500" dirty="0">
                <a:effectLst/>
                <a:latin typeface="Metropolis"/>
                <a:ea typeface="Times New Roman" panose="02020603050405020304" pitchFamily="18" charset="0"/>
                <a:cs typeface="Calibri"/>
              </a:rPr>
              <a:t>FSCS protection remains</a:t>
            </a:r>
          </a:p>
          <a:p>
            <a:pPr>
              <a:lnSpc>
                <a:spcPct val="114000"/>
              </a:lnSpc>
              <a:spcBef>
                <a:spcPts val="0"/>
              </a:spcBef>
              <a:spcAft>
                <a:spcPts val="600"/>
              </a:spcAft>
            </a:pPr>
            <a:endParaRPr lang="en-GB" sz="1200" dirty="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ct val="114000"/>
              </a:lnSpc>
              <a:spcBef>
                <a:spcPts val="0"/>
              </a:spcBef>
              <a:spcAft>
                <a:spcPts val="600"/>
              </a:spcAft>
              <a:buNone/>
            </a:pPr>
            <a:r>
              <a:rPr lang="en-GB" sz="1500" b="1" u="sng" dirty="0">
                <a:effectLst/>
                <a:latin typeface="Metropolis" panose="00000500000000000000" pitchFamily="50" charset="0"/>
                <a:ea typeface="Times New Roman" panose="02020603050405020304" pitchFamily="18" charset="0"/>
                <a:cs typeface="Calibri" panose="020F0502020204030204" pitchFamily="34" charset="0"/>
              </a:rPr>
              <a:t>Final proposals for </a:t>
            </a:r>
            <a:r>
              <a:rPr lang="en-GB" sz="1500" b="1" u="sng" dirty="0">
                <a:latin typeface="Metropolis" panose="00000500000000000000" pitchFamily="50" charset="0"/>
                <a:ea typeface="Times New Roman" panose="02020603050405020304" pitchFamily="18" charset="0"/>
                <a:cs typeface="Calibri" panose="020F0502020204030204" pitchFamily="34" charset="0"/>
              </a:rPr>
              <a:t>f</a:t>
            </a:r>
            <a:r>
              <a:rPr lang="en-GB" sz="1500" b="1" u="sng" dirty="0">
                <a:effectLst/>
                <a:latin typeface="Metropolis" panose="00000500000000000000" pitchFamily="50" charset="0"/>
                <a:ea typeface="Times New Roman" panose="02020603050405020304" pitchFamily="18" charset="0"/>
                <a:cs typeface="Calibri" panose="020F0502020204030204" pitchFamily="34" charset="0"/>
              </a:rPr>
              <a:t>inancial services / commercial sweeping:</a:t>
            </a:r>
            <a:endParaRPr lang="en-GB" sz="1500" dirty="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ct val="114000"/>
              </a:lnSpc>
              <a:spcBef>
                <a:spcPts val="0"/>
              </a:spcBef>
              <a:spcAft>
                <a:spcPts val="600"/>
              </a:spcAft>
              <a:buNone/>
            </a:pPr>
            <a:r>
              <a:rPr lang="en-GB" sz="1500" dirty="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114000"/>
              </a:lnSpc>
              <a:spcBef>
                <a:spcPts val="0"/>
              </a:spcBef>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“Me to Me” payments are extended to common law partners/ spouses or dependent children</a:t>
            </a:r>
          </a:p>
          <a:p>
            <a:pPr>
              <a:lnSpc>
                <a:spcPct val="114000"/>
              </a:lnSpc>
              <a:spcBef>
                <a:spcPts val="0"/>
              </a:spcBef>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FCA authorised and regulated financial firms are in scope</a:t>
            </a:r>
          </a:p>
          <a:p>
            <a:pPr>
              <a:lnSpc>
                <a:spcPct val="114000"/>
              </a:lnSpc>
              <a:spcBef>
                <a:spcPts val="0"/>
              </a:spcBef>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TPR Pension funds are in scope - </a:t>
            </a:r>
            <a:r>
              <a:rPr lang="en-GB" sz="1500" u="sng" dirty="0">
                <a:effectLst/>
                <a:latin typeface="Metropolis" panose="00000500000000000000" pitchFamily="50" charset="0"/>
                <a:ea typeface="Times New Roman" panose="02020603050405020304" pitchFamily="18" charset="0"/>
                <a:cs typeface="Calibri" panose="020F0502020204030204" pitchFamily="34" charset="0"/>
              </a:rPr>
              <a:t>NEW</a:t>
            </a:r>
          </a:p>
          <a:p>
            <a:pPr>
              <a:lnSpc>
                <a:spcPct val="114000"/>
              </a:lnSpc>
              <a:spcBef>
                <a:spcPts val="0"/>
              </a:spcBef>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Mortgage accounts are in scope -</a:t>
            </a:r>
            <a:r>
              <a:rPr lang="en-GB" sz="1500" u="sng" dirty="0">
                <a:effectLst/>
                <a:latin typeface="Metropolis" panose="00000500000000000000" pitchFamily="50" charset="0"/>
                <a:ea typeface="Times New Roman" panose="02020603050405020304" pitchFamily="18" charset="0"/>
                <a:cs typeface="Calibri" panose="020F0502020204030204" pitchFamily="34" charset="0"/>
              </a:rPr>
              <a:t>NEW</a:t>
            </a:r>
          </a:p>
          <a:p>
            <a:pPr>
              <a:lnSpc>
                <a:spcPct val="114000"/>
              </a:lnSpc>
              <a:spcBef>
                <a:spcPts val="0"/>
              </a:spcBef>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Any other payments into FSCS protected accounts and products </a:t>
            </a:r>
          </a:p>
          <a:p>
            <a:pPr>
              <a:lnSpc>
                <a:spcPct val="114000"/>
              </a:lnSpc>
              <a:spcBef>
                <a:spcPts val="0"/>
              </a:spcBef>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FCA regulated E-Money Institution current accounts are also included for payments to spouses or dependent children where not covered by sweeping.  </a:t>
            </a:r>
          </a:p>
          <a:p>
            <a:pPr marL="0" indent="0">
              <a:lnSpc>
                <a:spcPct val="114000"/>
              </a:lnSpc>
              <a:spcBef>
                <a:spcPts val="0"/>
              </a:spcBef>
              <a:buNone/>
            </a:pPr>
            <a:endParaRPr lang="en-GB" dirty="0"/>
          </a:p>
        </p:txBody>
      </p:sp>
    </p:spTree>
    <p:extLst>
      <p:ext uri="{BB962C8B-B14F-4D97-AF65-F5344CB8AC3E}">
        <p14:creationId xmlns:p14="http://schemas.microsoft.com/office/powerpoint/2010/main" val="723978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a:t>Central and Local Government</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a:bodyPr>
          <a:lstStyle/>
          <a:p>
            <a:pPr marL="0" indent="0">
              <a:lnSpc>
                <a:spcPts val="1200"/>
              </a:lnSpc>
              <a:spcAft>
                <a:spcPts val="600"/>
              </a:spcAft>
              <a:buNone/>
            </a:pPr>
            <a:r>
              <a:rPr lang="en-GB" sz="1500" b="1" u="sng" dirty="0">
                <a:effectLst/>
                <a:latin typeface="Metropolis" panose="00000500000000000000" pitchFamily="50" charset="0"/>
                <a:ea typeface="Times New Roman" panose="02020603050405020304" pitchFamily="18" charset="0"/>
                <a:cs typeface="Calibri" panose="020F0502020204030204" pitchFamily="34" charset="0"/>
              </a:rPr>
              <a:t>Final proposals for Central and Local Government:</a:t>
            </a:r>
            <a:endParaRPr lang="en-GB" sz="1500" dirty="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ts val="1200"/>
              </a:lnSpc>
              <a:spcAft>
                <a:spcPts val="600"/>
              </a:spcAft>
              <a:buNone/>
            </a:pPr>
            <a:r>
              <a:rPr lang="en-GB" sz="1500" dirty="0">
                <a:effectLst/>
                <a:latin typeface="Metropolis" panose="00000500000000000000" pitchFamily="50" charset="0"/>
                <a:ea typeface="Times New Roman" panose="02020603050405020304" pitchFamily="18" charset="0"/>
                <a:cs typeface="Calibri" panose="020F0502020204030204" pitchFamily="34" charset="0"/>
              </a:rPr>
              <a:t> </a:t>
            </a:r>
          </a:p>
          <a:p>
            <a:pPr>
              <a:lnSpc>
                <a:spcPts val="12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All central government departments and agencies are included but retail purchase payments are excluded.</a:t>
            </a:r>
          </a:p>
          <a:p>
            <a:pPr>
              <a:lnSpc>
                <a:spcPts val="12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All local councils are included also retail purchases are excluded.</a:t>
            </a:r>
          </a:p>
          <a:p>
            <a:pPr>
              <a:lnSpc>
                <a:spcPts val="12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Any outsourced third party operating under contract to either local or central government are excluded.    </a:t>
            </a:r>
          </a:p>
          <a:p>
            <a:pPr>
              <a:lnSpc>
                <a:spcPct val="95000"/>
              </a:lnSpc>
              <a:spcAft>
                <a:spcPts val="600"/>
              </a:spcAft>
            </a:pPr>
            <a:endParaRPr lang="en-GB" sz="1500" dirty="0"/>
          </a:p>
        </p:txBody>
      </p:sp>
    </p:spTree>
    <p:extLst>
      <p:ext uri="{BB962C8B-B14F-4D97-AF65-F5344CB8AC3E}">
        <p14:creationId xmlns:p14="http://schemas.microsoft.com/office/powerpoint/2010/main" val="2793610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17</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a:t>Other use cases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vert="horz" lIns="91440" tIns="45720" rIns="91440" bIns="45720" rtlCol="0" anchor="t">
            <a:normAutofit/>
          </a:bodyPr>
          <a:lstStyle/>
          <a:p>
            <a:pPr>
              <a:lnSpc>
                <a:spcPct val="95000"/>
              </a:lnSpc>
              <a:spcAft>
                <a:spcPts val="600"/>
              </a:spcAft>
            </a:pPr>
            <a:r>
              <a:rPr lang="en-GB" sz="1500" b="1">
                <a:latin typeface="Metropolis"/>
                <a:cs typeface="Arial"/>
              </a:rPr>
              <a:t>Purchasing rail tickets</a:t>
            </a:r>
            <a:r>
              <a:rPr lang="en-GB" sz="1500">
                <a:latin typeface="Metropolis"/>
                <a:cs typeface="Arial"/>
              </a:rPr>
              <a:t>  - More work to do before a final decision is taken</a:t>
            </a:r>
          </a:p>
          <a:p>
            <a:pPr>
              <a:lnSpc>
                <a:spcPct val="95000"/>
              </a:lnSpc>
              <a:spcAft>
                <a:spcPts val="600"/>
              </a:spcAft>
            </a:pPr>
            <a:endParaRPr lang="en-GB" sz="1500"/>
          </a:p>
          <a:p>
            <a:pPr>
              <a:lnSpc>
                <a:spcPct val="95000"/>
              </a:lnSpc>
              <a:spcAft>
                <a:spcPts val="600"/>
              </a:spcAft>
            </a:pPr>
            <a:r>
              <a:rPr lang="en-GB" sz="1500" b="1">
                <a:latin typeface="Metropolis"/>
                <a:cs typeface="Arial"/>
              </a:rPr>
              <a:t>Post and parcel services</a:t>
            </a:r>
            <a:r>
              <a:rPr lang="en-GB" sz="1500">
                <a:latin typeface="Metropolis"/>
                <a:cs typeface="Arial"/>
              </a:rPr>
              <a:t> – Now out of scope</a:t>
            </a:r>
          </a:p>
          <a:p>
            <a:pPr>
              <a:lnSpc>
                <a:spcPct val="95000"/>
              </a:lnSpc>
              <a:spcAft>
                <a:spcPts val="600"/>
              </a:spcAft>
            </a:pPr>
            <a:endParaRPr lang="en-GB" sz="1500"/>
          </a:p>
          <a:p>
            <a:pPr>
              <a:lnSpc>
                <a:spcPct val="95000"/>
              </a:lnSpc>
              <a:spcAft>
                <a:spcPts val="600"/>
              </a:spcAft>
            </a:pPr>
            <a:r>
              <a:rPr lang="en-GB" sz="1500" b="1">
                <a:latin typeface="Metropolis"/>
                <a:cs typeface="Arial"/>
              </a:rPr>
              <a:t>ATOL and ABTA travel and holidays</a:t>
            </a:r>
            <a:r>
              <a:rPr lang="en-GB" sz="1500">
                <a:latin typeface="Metropolis"/>
                <a:cs typeface="Arial"/>
              </a:rPr>
              <a:t> – remain out of scope</a:t>
            </a:r>
          </a:p>
          <a:p>
            <a:pPr>
              <a:lnSpc>
                <a:spcPct val="95000"/>
              </a:lnSpc>
              <a:spcAft>
                <a:spcPts val="600"/>
              </a:spcAft>
            </a:pPr>
            <a:endParaRPr lang="en-GB" sz="1500"/>
          </a:p>
          <a:p>
            <a:pPr>
              <a:lnSpc>
                <a:spcPct val="95000"/>
              </a:lnSpc>
              <a:spcAft>
                <a:spcPts val="600"/>
              </a:spcAft>
            </a:pPr>
            <a:r>
              <a:rPr lang="en-GB" sz="1500" b="1">
                <a:latin typeface="Metropolis"/>
                <a:cs typeface="Arial"/>
              </a:rPr>
              <a:t>Charities and charitable donations</a:t>
            </a:r>
            <a:r>
              <a:rPr lang="en-GB" sz="1500">
                <a:latin typeface="Metropolis"/>
                <a:cs typeface="Arial"/>
              </a:rPr>
              <a:t> – Remain in scope</a:t>
            </a:r>
          </a:p>
          <a:p>
            <a:pPr>
              <a:lnSpc>
                <a:spcPct val="95000"/>
              </a:lnSpc>
              <a:spcAft>
                <a:spcPts val="600"/>
              </a:spcAft>
            </a:pPr>
            <a:endParaRPr lang="en-GB" sz="1500"/>
          </a:p>
          <a:p>
            <a:pPr>
              <a:lnSpc>
                <a:spcPct val="95000"/>
              </a:lnSpc>
              <a:spcAft>
                <a:spcPts val="600"/>
              </a:spcAft>
            </a:pPr>
            <a:r>
              <a:rPr lang="en-GB" sz="1500" b="1">
                <a:latin typeface="Metropolis"/>
                <a:cs typeface="Arial"/>
              </a:rPr>
              <a:t>[Stretch use case] Lower risk e-commerce</a:t>
            </a:r>
            <a:r>
              <a:rPr lang="en-GB" sz="1500">
                <a:latin typeface="Metropolis"/>
                <a:cs typeface="Arial"/>
              </a:rPr>
              <a:t> – remain out of scope</a:t>
            </a:r>
            <a:endParaRPr lang="en-GB" sz="1500"/>
          </a:p>
          <a:p>
            <a:pPr marL="0" indent="0">
              <a:lnSpc>
                <a:spcPct val="95000"/>
              </a:lnSpc>
              <a:spcAft>
                <a:spcPts val="600"/>
              </a:spcAft>
              <a:buNone/>
            </a:pPr>
            <a:endParaRPr lang="en-GB" sz="1500"/>
          </a:p>
          <a:p>
            <a:pPr>
              <a:lnSpc>
                <a:spcPct val="95000"/>
              </a:lnSpc>
              <a:spcAft>
                <a:spcPts val="600"/>
              </a:spcAft>
            </a:pPr>
            <a:endParaRPr lang="en-GB" sz="1500"/>
          </a:p>
        </p:txBody>
      </p:sp>
      <p:pic>
        <p:nvPicPr>
          <p:cNvPr id="7" name="Graphic 6" descr="Tick with solid fill">
            <a:extLst>
              <a:ext uri="{FF2B5EF4-FFF2-40B4-BE49-F238E27FC236}">
                <a16:creationId xmlns:a16="http://schemas.microsoft.com/office/drawing/2014/main" id="{6AEB90CE-37A1-5C7F-46A6-CE42E5DFA1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49" y="1059240"/>
            <a:ext cx="372533" cy="372533"/>
          </a:xfrm>
          <a:prstGeom prst="rect">
            <a:avLst/>
          </a:prstGeom>
        </p:spPr>
      </p:pic>
      <p:pic>
        <p:nvPicPr>
          <p:cNvPr id="12" name="Graphic 11" descr="Tick with solid fill">
            <a:extLst>
              <a:ext uri="{FF2B5EF4-FFF2-40B4-BE49-F238E27FC236}">
                <a16:creationId xmlns:a16="http://schemas.microsoft.com/office/drawing/2014/main" id="{F219DC99-2423-4DCC-5C39-2AF50176F2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39" y="3556917"/>
            <a:ext cx="372533" cy="372533"/>
          </a:xfrm>
          <a:prstGeom prst="rect">
            <a:avLst/>
          </a:prstGeom>
        </p:spPr>
      </p:pic>
      <p:pic>
        <p:nvPicPr>
          <p:cNvPr id="14" name="Graphic 13" descr="Close with solid fill">
            <a:extLst>
              <a:ext uri="{FF2B5EF4-FFF2-40B4-BE49-F238E27FC236}">
                <a16:creationId xmlns:a16="http://schemas.microsoft.com/office/drawing/2014/main" id="{A136DD9F-5C1D-7391-31A8-85A53C290CE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96507" y="2734734"/>
            <a:ext cx="381000" cy="381000"/>
          </a:xfrm>
          <a:prstGeom prst="rect">
            <a:avLst/>
          </a:prstGeom>
        </p:spPr>
      </p:pic>
      <p:pic>
        <p:nvPicPr>
          <p:cNvPr id="15" name="Graphic 14" descr="Close with solid fill">
            <a:extLst>
              <a:ext uri="{FF2B5EF4-FFF2-40B4-BE49-F238E27FC236}">
                <a16:creationId xmlns:a16="http://schemas.microsoft.com/office/drawing/2014/main" id="{07ED2C8E-7245-AE1E-1E64-800FBFC281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21909" y="4419601"/>
            <a:ext cx="381000" cy="381000"/>
          </a:xfrm>
          <a:prstGeom prst="rect">
            <a:avLst/>
          </a:prstGeom>
        </p:spPr>
      </p:pic>
      <p:pic>
        <p:nvPicPr>
          <p:cNvPr id="2" name="Graphic 1" descr="Close with solid fill">
            <a:extLst>
              <a:ext uri="{FF2B5EF4-FFF2-40B4-BE49-F238E27FC236}">
                <a16:creationId xmlns:a16="http://schemas.microsoft.com/office/drawing/2014/main" id="{6656BD8D-7921-4864-7B76-317B272D345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16387" y="1846841"/>
            <a:ext cx="381000" cy="381000"/>
          </a:xfrm>
          <a:prstGeom prst="rect">
            <a:avLst/>
          </a:prstGeom>
        </p:spPr>
      </p:pic>
    </p:spTree>
    <p:extLst>
      <p:ext uri="{BB962C8B-B14F-4D97-AF65-F5344CB8AC3E}">
        <p14:creationId xmlns:p14="http://schemas.microsoft.com/office/powerpoint/2010/main" val="3452672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18</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a:xfrm>
            <a:off x="359879" y="3124826"/>
            <a:ext cx="11918259" cy="3074361"/>
          </a:xfrm>
        </p:spPr>
        <p:txBody>
          <a:bodyPr vert="horz" lIns="91440" tIns="45720" rIns="91440" bIns="45720" rtlCol="0" anchor="t">
            <a:normAutofit lnSpcReduction="10000"/>
          </a:bodyPr>
          <a:lstStyle/>
          <a:p>
            <a:r>
              <a:rPr lang="en-GB" sz="1900" dirty="0">
                <a:latin typeface="Metropolis"/>
                <a:cs typeface="Arial"/>
              </a:rPr>
              <a:t>Taking the VRP Blueprint as the starting point and guiding principles</a:t>
            </a:r>
            <a:r>
              <a:rPr lang="en-GB" sz="1900" dirty="0">
                <a:latin typeface="Metropolis"/>
                <a:cs typeface="Calibri"/>
              </a:rPr>
              <a:t>, w</a:t>
            </a:r>
            <a:r>
              <a:rPr lang="en-GB" sz="1900" dirty="0">
                <a:effectLst/>
                <a:latin typeface="Metropolis"/>
                <a:ea typeface="Arial" panose="020B0604020202020204" pitchFamily="34" charset="0"/>
                <a:cs typeface="Calibri"/>
              </a:rPr>
              <a:t>e asked about proposals relating to</a:t>
            </a:r>
          </a:p>
          <a:p>
            <a:pPr marL="342900" indent="-342900">
              <a:buFont typeface="Arial" panose="020B0604020202020204" pitchFamily="34" charset="0"/>
              <a:buChar char="•"/>
            </a:pPr>
            <a:r>
              <a:rPr lang="en-GB" sz="1900" dirty="0">
                <a:latin typeface="Metropolis"/>
                <a:ea typeface="Arial" panose="020B0604020202020204" pitchFamily="34" charset="0"/>
                <a:cs typeface="Calibri"/>
              </a:rPr>
              <a:t>Mandating accurate completion of TRIs</a:t>
            </a:r>
          </a:p>
          <a:p>
            <a:pPr marL="342900" indent="-342900">
              <a:buFont typeface="Arial" panose="020B0604020202020204" pitchFamily="34" charset="0"/>
              <a:buChar char="•"/>
            </a:pPr>
            <a:r>
              <a:rPr lang="en-GB" sz="1900" dirty="0">
                <a:latin typeface="Metropolis"/>
                <a:ea typeface="Arial" panose="020B0604020202020204" pitchFamily="34" charset="0"/>
                <a:cs typeface="Calibri"/>
              </a:rPr>
              <a:t>Error messages and status updates</a:t>
            </a:r>
          </a:p>
          <a:p>
            <a:pPr marL="342900" indent="-342900">
              <a:buFont typeface="Arial" panose="020B0604020202020204" pitchFamily="34" charset="0"/>
              <a:buChar char="•"/>
            </a:pPr>
            <a:r>
              <a:rPr lang="en-GB" sz="1900" dirty="0">
                <a:latin typeface="Metropolis"/>
                <a:ea typeface="Arial" panose="020B0604020202020204" pitchFamily="34" charset="0"/>
                <a:cs typeface="Calibri"/>
              </a:rPr>
              <a:t>Ultimate creditor information to be included</a:t>
            </a:r>
          </a:p>
          <a:p>
            <a:pPr marL="342900" indent="-342900">
              <a:buFont typeface="Arial" panose="020B0604020202020204" pitchFamily="34" charset="0"/>
              <a:buChar char="•"/>
            </a:pPr>
            <a:r>
              <a:rPr lang="en-GB" sz="1900" dirty="0">
                <a:latin typeface="Metropolis"/>
                <a:ea typeface="Arial" panose="020B0604020202020204" pitchFamily="34" charset="0"/>
                <a:cs typeface="Calibri"/>
              </a:rPr>
              <a:t>Whether there needs to be inclusion of requirements to access fraud databases</a:t>
            </a:r>
          </a:p>
          <a:p>
            <a:pPr marL="0" indent="0"/>
            <a:r>
              <a:rPr lang="en-GB" sz="1900" dirty="0">
                <a:effectLst/>
                <a:latin typeface="Metropolis"/>
                <a:ea typeface="Arial" panose="020B0604020202020204" pitchFamily="34" charset="0"/>
                <a:cs typeface="Calibri"/>
              </a:rPr>
              <a:t> </a:t>
            </a:r>
          </a:p>
          <a:p>
            <a:r>
              <a:rPr lang="en-GB" dirty="0">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fontScale="90000"/>
          </a:bodyPr>
          <a:lstStyle/>
          <a:p>
            <a:r>
              <a:rPr lang="en-GB" sz="4400"/>
              <a:t>Feedback and Recommendations</a:t>
            </a:r>
            <a:br>
              <a:rPr lang="en-GB" sz="3200"/>
            </a:br>
            <a:r>
              <a:rPr lang="en-GB" sz="3200"/>
              <a:t>2. MLA Fraud Requirements </a:t>
            </a:r>
            <a:endParaRPr lang="en-GB"/>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969529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r>
              <a:rPr lang="en-GB" sz="1400" b="1">
                <a:effectLst/>
                <a:latin typeface="Metropolis"/>
                <a:ea typeface="Times New Roman" panose="02020603050405020304" pitchFamily="18" charset="0"/>
                <a:cs typeface="Calibri"/>
              </a:rPr>
              <a:t>In developing the VRP MLA, we have adopted the following core principles:</a:t>
            </a:r>
          </a:p>
          <a:p>
            <a:pPr marL="457200" indent="-228600">
              <a:lnSpc>
                <a:spcPct val="115000"/>
              </a:lnSpc>
              <a:spcAft>
                <a:spcPts val="600"/>
              </a:spcAft>
            </a:pPr>
            <a:r>
              <a:rPr lang="en-GB" sz="1200">
                <a:effectLst/>
                <a:latin typeface="Metropolis"/>
                <a:ea typeface="Arial" panose="020B0604020202020204" pitchFamily="34" charset="0"/>
                <a:cs typeface="Arial"/>
              </a:rPr>
              <a:t>1.	The VRP Blueprint provides the high-level template for what we are seeking to deliver in terms of a VRP proposition.</a:t>
            </a:r>
          </a:p>
          <a:p>
            <a:pPr marL="457200">
              <a:lnSpc>
                <a:spcPct val="115000"/>
              </a:lnSpc>
              <a:spcAft>
                <a:spcPts val="600"/>
              </a:spcAft>
            </a:pPr>
            <a:r>
              <a:rPr lang="en-GB" sz="1200">
                <a:effectLst/>
                <a:latin typeface="Metropolis"/>
                <a:ea typeface="Arial" panose="020B0604020202020204" pitchFamily="34" charset="0"/>
                <a:cs typeface="Arial"/>
              </a:rPr>
              <a:t>2. 	In terms of propositional requirements, the Model Clauses work forms the foundation clauses, except where there are specific gaps or issues identified.</a:t>
            </a:r>
            <a:r>
              <a:rPr lang="en-GB" sz="1200">
                <a:latin typeface="Metropolis"/>
                <a:ea typeface="Arial" panose="020B0604020202020204" pitchFamily="34" charset="0"/>
                <a:cs typeface="Arial"/>
              </a:rPr>
              <a:t>  </a:t>
            </a:r>
            <a:endParaRPr lang="en-GB" sz="1200">
              <a:effectLst/>
              <a:latin typeface="Metropolis" panose="00000500000000000000" pitchFamily="50" charset="0"/>
              <a:ea typeface="Arial" panose="020B0604020202020204" pitchFamily="34" charset="0"/>
              <a:cs typeface="Arial" panose="020B0604020202020204" pitchFamily="34" charset="0"/>
            </a:endParaRPr>
          </a:p>
          <a:p>
            <a:pPr marL="457200">
              <a:lnSpc>
                <a:spcPct val="115000"/>
              </a:lnSpc>
              <a:spcAft>
                <a:spcPts val="600"/>
              </a:spcAft>
            </a:pPr>
            <a:r>
              <a:rPr lang="en-GB" sz="1200">
                <a:effectLst/>
                <a:latin typeface="Metropolis"/>
                <a:ea typeface="Arial" panose="020B0604020202020204" pitchFamily="34" charset="0"/>
                <a:cs typeface="Arial"/>
              </a:rPr>
              <a:t>3. 	Where there are gaps or different positions between Blueprint and </a:t>
            </a:r>
            <a:r>
              <a:rPr lang="en-GB" sz="1200">
                <a:latin typeface="Metropolis"/>
                <a:ea typeface="Arial" panose="020B0604020202020204" pitchFamily="34" charset="0"/>
                <a:cs typeface="Arial"/>
              </a:rPr>
              <a:t>Model</a:t>
            </a:r>
            <a:r>
              <a:rPr lang="en-GB" sz="1200">
                <a:effectLst/>
                <a:latin typeface="Metropolis"/>
                <a:ea typeface="Arial" panose="020B0604020202020204" pitchFamily="34" charset="0"/>
                <a:cs typeface="Arial"/>
              </a:rPr>
              <a:t> </a:t>
            </a:r>
            <a:r>
              <a:rPr lang="en-GB" sz="1200">
                <a:latin typeface="Metropolis"/>
                <a:ea typeface="Arial" panose="020B0604020202020204" pitchFamily="34" charset="0"/>
                <a:cs typeface="Arial"/>
              </a:rPr>
              <a:t>Clauses</a:t>
            </a:r>
            <a:r>
              <a:rPr lang="en-GB" sz="1200">
                <a:effectLst/>
                <a:latin typeface="Metropolis"/>
                <a:ea typeface="Arial" panose="020B0604020202020204" pitchFamily="34" charset="0"/>
                <a:cs typeface="Arial"/>
              </a:rPr>
              <a:t>, proposed solutions will be guided by:</a:t>
            </a:r>
            <a:r>
              <a:rPr lang="en-GB" sz="1200">
                <a:latin typeface="Metropolis"/>
                <a:ea typeface="Arial" panose="020B0604020202020204" pitchFamily="34" charset="0"/>
                <a:cs typeface="Arial"/>
              </a:rPr>
              <a:t> </a:t>
            </a:r>
            <a:endParaRPr lang="en-GB" sz="1200">
              <a:effectLst/>
              <a:latin typeface="Metropolis" panose="00000500000000000000" pitchFamily="50" charset="0"/>
              <a:ea typeface="Arial" panose="020B0604020202020204" pitchFamily="34" charset="0"/>
              <a:cs typeface="Arial" panose="020B0604020202020204" pitchFamily="34" charset="0"/>
            </a:endParaRPr>
          </a:p>
          <a:p>
            <a:pPr marL="1143000" lvl="2" indent="-228600">
              <a:lnSpc>
                <a:spcPct val="115000"/>
              </a:lnSpc>
              <a:spcAft>
                <a:spcPts val="600"/>
              </a:spcAft>
              <a:buFont typeface="+mj-lt"/>
              <a:buAutoNum type="romanLcParenR"/>
            </a:pPr>
            <a:r>
              <a:rPr lang="en-GB" sz="1200" b="1">
                <a:solidFill>
                  <a:srgbClr val="00B050"/>
                </a:solidFill>
                <a:effectLst/>
                <a:latin typeface="Metropolis"/>
                <a:ea typeface="Arial" panose="020B0604020202020204" pitchFamily="34" charset="0"/>
                <a:cs typeface="Arial"/>
              </a:rPr>
              <a:t>The importance for consumers to have confidence in this proposition.</a:t>
            </a:r>
          </a:p>
          <a:p>
            <a:pPr marL="1143000" lvl="2" indent="-228600">
              <a:lnSpc>
                <a:spcPct val="115000"/>
              </a:lnSpc>
              <a:spcAft>
                <a:spcPts val="600"/>
              </a:spcAft>
              <a:buFont typeface="+mj-lt"/>
              <a:buAutoNum type="romanLcParenR"/>
            </a:pPr>
            <a:r>
              <a:rPr lang="en-GB" sz="1200" b="1">
                <a:solidFill>
                  <a:srgbClr val="00B050"/>
                </a:solidFill>
                <a:effectLst/>
                <a:latin typeface="Metropolis"/>
                <a:ea typeface="Arial" panose="020B0604020202020204" pitchFamily="34" charset="0"/>
                <a:cs typeface="Arial"/>
              </a:rPr>
              <a:t>The need to ensure the long-term, healthy development of the VRP proposition.</a:t>
            </a:r>
          </a:p>
          <a:p>
            <a:pPr marL="1143000" lvl="2" indent="-228600">
              <a:lnSpc>
                <a:spcPct val="115000"/>
              </a:lnSpc>
              <a:spcAft>
                <a:spcPts val="600"/>
              </a:spcAft>
              <a:buFont typeface="+mj-lt"/>
              <a:buAutoNum type="romanLcParenR"/>
            </a:pPr>
            <a:r>
              <a:rPr lang="en-GB" sz="1200">
                <a:effectLst/>
                <a:latin typeface="Metropolis"/>
                <a:ea typeface="Arial" panose="020B0604020202020204" pitchFamily="34" charset="0"/>
                <a:cs typeface="Arial"/>
              </a:rPr>
              <a:t>The importance of ensuring we do not create barriers to entry for participants.</a:t>
            </a:r>
          </a:p>
          <a:p>
            <a:pPr lvl="2">
              <a:lnSpc>
                <a:spcPct val="115000"/>
              </a:lnSpc>
              <a:spcAft>
                <a:spcPts val="600"/>
              </a:spcAft>
              <a:buFont typeface="+mj-lt"/>
              <a:buAutoNum type="romanLcParenR"/>
            </a:pPr>
            <a:r>
              <a:rPr lang="en-GB" sz="1200">
                <a:effectLst/>
                <a:latin typeface="Metropolis"/>
                <a:ea typeface="Arial" panose="020B0604020202020204" pitchFamily="34" charset="0"/>
                <a:cs typeface="Arial"/>
              </a:rPr>
              <a:t>The need to move quickly, without sacrificing other priorities.</a:t>
            </a:r>
            <a:r>
              <a:rPr lang="en-GB" sz="1200">
                <a:latin typeface="Metropolis"/>
                <a:ea typeface="Arial" panose="020B0604020202020204" pitchFamily="34" charset="0"/>
                <a:cs typeface="Arial"/>
              </a:rPr>
              <a:t> </a:t>
            </a:r>
            <a:endParaRPr lang="en-GB" sz="1200">
              <a:effectLst/>
              <a:latin typeface="Metropolis" panose="00000500000000000000" pitchFamily="50" charset="0"/>
              <a:ea typeface="Arial" panose="020B0604020202020204" pitchFamily="34" charset="0"/>
              <a:cs typeface="Arial" panose="020B0604020202020204" pitchFamily="34" charset="0"/>
            </a:endParaRP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19</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Guiding Principles</a:t>
            </a:r>
          </a:p>
        </p:txBody>
      </p:sp>
      <p:pic>
        <p:nvPicPr>
          <p:cNvPr id="16" name="Graphic 15" descr="Compass outline">
            <a:extLst>
              <a:ext uri="{FF2B5EF4-FFF2-40B4-BE49-F238E27FC236}">
                <a16:creationId xmlns:a16="http://schemas.microsoft.com/office/drawing/2014/main" id="{F4D22D3C-DB33-5041-74FB-8D00712EA4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1521" y="2117903"/>
            <a:ext cx="914400" cy="914400"/>
          </a:xfrm>
          <a:prstGeom prst="rect">
            <a:avLst/>
          </a:prstGeom>
        </p:spPr>
      </p:pic>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05839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7BCEE8-2301-2BBC-4E3D-17F51C723BDC}"/>
              </a:ext>
            </a:extLst>
          </p:cNvPr>
          <p:cNvSpPr>
            <a:spLocks noGrp="1"/>
          </p:cNvSpPr>
          <p:nvPr>
            <p:ph type="sldNum" sz="quarter" idx="12"/>
          </p:nvPr>
        </p:nvSpPr>
        <p:spPr/>
        <p:txBody>
          <a:bodyPr/>
          <a:lstStyle/>
          <a:p>
            <a:fld id="{F7DBEFEF-2EF4-7341-AFBF-5942378A7132}" type="slidenum">
              <a:rPr lang="en-US" smtClean="0"/>
              <a:t>2</a:t>
            </a:fld>
            <a:endParaRPr lang="en-US"/>
          </a:p>
        </p:txBody>
      </p:sp>
      <p:sp>
        <p:nvSpPr>
          <p:cNvPr id="4" name="Date Placeholder 3">
            <a:extLst>
              <a:ext uri="{FF2B5EF4-FFF2-40B4-BE49-F238E27FC236}">
                <a16:creationId xmlns:a16="http://schemas.microsoft.com/office/drawing/2014/main" id="{CC75B92A-714A-0F14-2253-7C64A0084E42}"/>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2FD17378-17E6-03B5-4062-D6CAC721B355}"/>
              </a:ext>
            </a:extLst>
          </p:cNvPr>
          <p:cNvSpPr>
            <a:spLocks noGrp="1"/>
          </p:cNvSpPr>
          <p:nvPr>
            <p:ph type="title"/>
          </p:nvPr>
        </p:nvSpPr>
        <p:spPr>
          <a:xfrm>
            <a:off x="335278" y="764323"/>
            <a:ext cx="4897121" cy="495922"/>
          </a:xfrm>
        </p:spPr>
        <p:txBody>
          <a:bodyPr>
            <a:normAutofit/>
          </a:bodyPr>
          <a:lstStyle/>
          <a:p>
            <a:r>
              <a:rPr lang="en-GB" sz="2000">
                <a:latin typeface="Metropolis Black"/>
              </a:rPr>
              <a:t>Agenda</a:t>
            </a:r>
          </a:p>
        </p:txBody>
      </p:sp>
      <p:sp>
        <p:nvSpPr>
          <p:cNvPr id="12" name="Footer Placeholder 1">
            <a:extLst>
              <a:ext uri="{FF2B5EF4-FFF2-40B4-BE49-F238E27FC236}">
                <a16:creationId xmlns:a16="http://schemas.microsoft.com/office/drawing/2014/main" id="{4A564EAF-B28B-6123-9D3E-8C83F25386F8}"/>
              </a:ext>
            </a:extLst>
          </p:cNvPr>
          <p:cNvSpPr>
            <a:spLocks noGrp="1"/>
          </p:cNvSpPr>
          <p:nvPr>
            <p:ph type="ftr" sz="quarter" idx="11"/>
          </p:nvPr>
        </p:nvSpPr>
        <p:spPr>
          <a:xfrm>
            <a:off x="4038600" y="6486472"/>
            <a:ext cx="4114800" cy="365125"/>
          </a:xfrm>
        </p:spPr>
        <p:txBody>
          <a:bodyPr/>
          <a:lstStyle/>
          <a:p>
            <a:r>
              <a:rPr lang="en-US"/>
              <a:t>Draft for discussion and workshop prep</a:t>
            </a:r>
          </a:p>
        </p:txBody>
      </p:sp>
      <p:pic>
        <p:nvPicPr>
          <p:cNvPr id="15" name="Picture 14">
            <a:extLst>
              <a:ext uri="{FF2B5EF4-FFF2-40B4-BE49-F238E27FC236}">
                <a16:creationId xmlns:a16="http://schemas.microsoft.com/office/drawing/2014/main" id="{010BE5C0-1D22-813E-0741-C65FF8A963E1}"/>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64839"/>
            <a:ext cx="1276393" cy="407487"/>
          </a:xfrm>
          <a:prstGeom prst="rect">
            <a:avLst/>
          </a:prstGeom>
        </p:spPr>
      </p:pic>
      <p:graphicFrame>
        <p:nvGraphicFramePr>
          <p:cNvPr id="2" name="Table 1">
            <a:extLst>
              <a:ext uri="{FF2B5EF4-FFF2-40B4-BE49-F238E27FC236}">
                <a16:creationId xmlns:a16="http://schemas.microsoft.com/office/drawing/2014/main" id="{197CC402-EC91-70C5-7B49-1B7A7D59DB53}"/>
              </a:ext>
            </a:extLst>
          </p:cNvPr>
          <p:cNvGraphicFramePr>
            <a:graphicFrameLocks noGrp="1"/>
          </p:cNvGraphicFramePr>
          <p:nvPr>
            <p:extLst>
              <p:ext uri="{D42A27DB-BD31-4B8C-83A1-F6EECF244321}">
                <p14:modId xmlns:p14="http://schemas.microsoft.com/office/powerpoint/2010/main" val="2427444713"/>
              </p:ext>
            </p:extLst>
          </p:nvPr>
        </p:nvGraphicFramePr>
        <p:xfrm>
          <a:off x="1396031" y="1353604"/>
          <a:ext cx="9123060" cy="4673600"/>
        </p:xfrm>
        <a:graphic>
          <a:graphicData uri="http://schemas.openxmlformats.org/drawingml/2006/table">
            <a:tbl>
              <a:tblPr firstRow="1" bandRow="1">
                <a:tableStyleId>{5C22544A-7EE6-4342-B048-85BDC9FD1C3A}</a:tableStyleId>
              </a:tblPr>
              <a:tblGrid>
                <a:gridCol w="1186625">
                  <a:extLst>
                    <a:ext uri="{9D8B030D-6E8A-4147-A177-3AD203B41FA5}">
                      <a16:colId xmlns:a16="http://schemas.microsoft.com/office/drawing/2014/main" val="1847245967"/>
                    </a:ext>
                  </a:extLst>
                </a:gridCol>
                <a:gridCol w="5702785">
                  <a:extLst>
                    <a:ext uri="{9D8B030D-6E8A-4147-A177-3AD203B41FA5}">
                      <a16:colId xmlns:a16="http://schemas.microsoft.com/office/drawing/2014/main" val="2415312087"/>
                    </a:ext>
                  </a:extLst>
                </a:gridCol>
                <a:gridCol w="2233650">
                  <a:extLst>
                    <a:ext uri="{9D8B030D-6E8A-4147-A177-3AD203B41FA5}">
                      <a16:colId xmlns:a16="http://schemas.microsoft.com/office/drawing/2014/main" val="257777515"/>
                    </a:ext>
                  </a:extLst>
                </a:gridCol>
              </a:tblGrid>
              <a:tr h="370840">
                <a:tc>
                  <a:txBody>
                    <a:bodyPr/>
                    <a:lstStyle/>
                    <a:p>
                      <a:r>
                        <a:rPr lang="en-GB">
                          <a:latin typeface="Metropolis"/>
                        </a:rPr>
                        <a:t>Number</a:t>
                      </a:r>
                    </a:p>
                  </a:txBody>
                  <a:tcPr/>
                </a:tc>
                <a:tc>
                  <a:txBody>
                    <a:bodyPr/>
                    <a:lstStyle/>
                    <a:p>
                      <a:r>
                        <a:rPr lang="en-GB">
                          <a:latin typeface="Metropolis"/>
                        </a:rPr>
                        <a:t>Agenda item</a:t>
                      </a:r>
                    </a:p>
                  </a:txBody>
                  <a:tcPr/>
                </a:tc>
                <a:tc>
                  <a:txBody>
                    <a:bodyPr/>
                    <a:lstStyle/>
                    <a:p>
                      <a:r>
                        <a:rPr lang="en-GB">
                          <a:latin typeface="Metropolis"/>
                        </a:rPr>
                        <a:t>Time</a:t>
                      </a:r>
                    </a:p>
                  </a:txBody>
                  <a:tcPr/>
                </a:tc>
                <a:extLst>
                  <a:ext uri="{0D108BD9-81ED-4DB2-BD59-A6C34878D82A}">
                    <a16:rowId xmlns:a16="http://schemas.microsoft.com/office/drawing/2014/main" val="2758344690"/>
                  </a:ext>
                </a:extLst>
              </a:tr>
              <a:tr h="370840">
                <a:tc>
                  <a:txBody>
                    <a:bodyPr/>
                    <a:lstStyle/>
                    <a:p>
                      <a:r>
                        <a:rPr lang="en-GB">
                          <a:latin typeface="Metropolis"/>
                        </a:rPr>
                        <a:t>1.</a:t>
                      </a:r>
                    </a:p>
                  </a:txBody>
                  <a:tcPr/>
                </a:tc>
                <a:tc>
                  <a:txBody>
                    <a:bodyPr/>
                    <a:lstStyle/>
                    <a:p>
                      <a:r>
                        <a:rPr lang="en-GB">
                          <a:latin typeface="Metropolis"/>
                        </a:rPr>
                        <a:t>Introduction, Actions and Approval of Minutes</a:t>
                      </a:r>
                    </a:p>
                  </a:txBody>
                  <a:tcPr/>
                </a:tc>
                <a:tc>
                  <a:txBody>
                    <a:bodyPr/>
                    <a:lstStyle/>
                    <a:p>
                      <a:r>
                        <a:rPr lang="en-GB">
                          <a:latin typeface="Metropolis"/>
                        </a:rPr>
                        <a:t>10.00-10.05</a:t>
                      </a:r>
                    </a:p>
                  </a:txBody>
                  <a:tcPr/>
                </a:tc>
                <a:extLst>
                  <a:ext uri="{0D108BD9-81ED-4DB2-BD59-A6C34878D82A}">
                    <a16:rowId xmlns:a16="http://schemas.microsoft.com/office/drawing/2014/main" val="397454225"/>
                  </a:ext>
                </a:extLst>
              </a:tr>
              <a:tr h="370840">
                <a:tc>
                  <a:txBody>
                    <a:bodyPr/>
                    <a:lstStyle/>
                    <a:p>
                      <a:r>
                        <a:rPr lang="en-GB">
                          <a:latin typeface="Metropolis"/>
                        </a:rPr>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noProof="0">
                          <a:solidFill>
                            <a:srgbClr val="000000"/>
                          </a:solidFill>
                          <a:latin typeface="Metropolis"/>
                        </a:rPr>
                        <a:t>Dispute Mechanism Update</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sz="1800" b="0" i="0" u="none" strike="noStrike" noProof="0">
                          <a:solidFill>
                            <a:srgbClr val="000000"/>
                          </a:solidFill>
                          <a:latin typeface="Metropolis"/>
                        </a:rPr>
                        <a:t>cVRP Disputes Modelling</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sz="1800" b="0" i="0" u="none" strike="noStrike" noProof="0">
                          <a:solidFill>
                            <a:srgbClr val="000000"/>
                          </a:solidFill>
                          <a:latin typeface="Metropolis"/>
                        </a:rPr>
                        <a:t>Feedback received</a:t>
                      </a:r>
                    </a:p>
                  </a:txBody>
                  <a:tcPr/>
                </a:tc>
                <a:tc>
                  <a:txBody>
                    <a:bodyPr/>
                    <a:lstStyle/>
                    <a:p>
                      <a:endParaRPr lang="en-GB">
                        <a:latin typeface="Metropolis" panose="00000500000000000000" pitchFamily="50" charset="0"/>
                      </a:endParaRPr>
                    </a:p>
                    <a:p>
                      <a:r>
                        <a:rPr lang="en-GB">
                          <a:latin typeface="Metropolis"/>
                        </a:rPr>
                        <a:t>10.05 - 10.15</a:t>
                      </a:r>
                    </a:p>
                    <a:p>
                      <a:r>
                        <a:rPr lang="en-GB">
                          <a:latin typeface="Metropolis"/>
                        </a:rPr>
                        <a:t>10.15 – 10.30</a:t>
                      </a:r>
                    </a:p>
                  </a:txBody>
                  <a:tcPr/>
                </a:tc>
                <a:extLst>
                  <a:ext uri="{0D108BD9-81ED-4DB2-BD59-A6C34878D82A}">
                    <a16:rowId xmlns:a16="http://schemas.microsoft.com/office/drawing/2014/main" val="1427358549"/>
                  </a:ext>
                </a:extLst>
              </a:tr>
              <a:tr h="370840">
                <a:tc>
                  <a:txBody>
                    <a:bodyPr/>
                    <a:lstStyle/>
                    <a:p>
                      <a:r>
                        <a:rPr lang="en-GB">
                          <a:latin typeface="Metropolis"/>
                        </a:rPr>
                        <a:t>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atin typeface="Metropolis"/>
                        </a:rPr>
                        <a:t>Feedback and Recommendations from Previous Papers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a:latin typeface="Metropolis"/>
                        </a:rPr>
                        <a:t>Wave 1 Sectors </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a:latin typeface="Metropolis"/>
                        </a:rPr>
                        <a:t>MLA Fraud Requirements</a:t>
                      </a:r>
                    </a:p>
                  </a:txBody>
                  <a:tcPr/>
                </a:tc>
                <a:tc>
                  <a:txBody>
                    <a:bodyPr/>
                    <a:lstStyle/>
                    <a:p>
                      <a:endParaRPr lang="en-GB">
                        <a:latin typeface="Metropolis" panose="00000500000000000000" pitchFamily="50" charset="0"/>
                      </a:endParaRPr>
                    </a:p>
                    <a:p>
                      <a:endParaRPr lang="en-GB">
                        <a:latin typeface="Metropolis" panose="00000500000000000000" pitchFamily="50" charset="0"/>
                      </a:endParaRPr>
                    </a:p>
                    <a:p>
                      <a:r>
                        <a:rPr lang="en-GB">
                          <a:latin typeface="Metropolis"/>
                        </a:rPr>
                        <a:t>10.30 – 10.45</a:t>
                      </a:r>
                    </a:p>
                    <a:p>
                      <a:r>
                        <a:rPr lang="en-GB">
                          <a:latin typeface="Metropolis"/>
                        </a:rPr>
                        <a:t>10.45 – 11.00</a:t>
                      </a:r>
                    </a:p>
                  </a:txBody>
                  <a:tcPr/>
                </a:tc>
                <a:extLst>
                  <a:ext uri="{0D108BD9-81ED-4DB2-BD59-A6C34878D82A}">
                    <a16:rowId xmlns:a16="http://schemas.microsoft.com/office/drawing/2014/main" val="1975491043"/>
                  </a:ext>
                </a:extLst>
              </a:tr>
              <a:tr h="370840">
                <a:tc>
                  <a:txBody>
                    <a:bodyPr/>
                    <a:lstStyle/>
                    <a:p>
                      <a:r>
                        <a:rPr lang="en-GB">
                          <a:latin typeface="Metropolis"/>
                        </a:rPr>
                        <a:t>4.</a:t>
                      </a:r>
                    </a:p>
                  </a:txBody>
                  <a:tcPr/>
                </a:tc>
                <a:tc>
                  <a:txBody>
                    <a:bodyPr/>
                    <a:lstStyle/>
                    <a:p>
                      <a:r>
                        <a:rPr lang="en-GB">
                          <a:latin typeface="Metropolis"/>
                        </a:rPr>
                        <a:t>New Topics</a:t>
                      </a:r>
                    </a:p>
                    <a:p>
                      <a:pPr marL="285750" indent="-285750">
                        <a:buFontTx/>
                        <a:buChar char="-"/>
                      </a:pPr>
                      <a:r>
                        <a:rPr lang="en-GB">
                          <a:latin typeface="Metropolis"/>
                        </a:rPr>
                        <a:t>MLA Consumer Understanding Requirements </a:t>
                      </a:r>
                    </a:p>
                    <a:p>
                      <a:pPr marL="285750" indent="-285750">
                        <a:buFontTx/>
                        <a:buChar char="-"/>
                      </a:pPr>
                      <a:r>
                        <a:rPr lang="en-GB">
                          <a:latin typeface="Metropolis"/>
                        </a:rPr>
                        <a:t>MLA Operator Evaluation Criteria</a:t>
                      </a:r>
                    </a:p>
                  </a:txBody>
                  <a:tcPr/>
                </a:tc>
                <a:tc>
                  <a:txBody>
                    <a:bodyPr/>
                    <a:lstStyle/>
                    <a:p>
                      <a:endParaRPr lang="en-GB">
                        <a:latin typeface="Metropolis" panose="00000500000000000000" pitchFamily="50" charset="0"/>
                      </a:endParaRPr>
                    </a:p>
                    <a:p>
                      <a:r>
                        <a:rPr lang="en-GB">
                          <a:latin typeface="Metropolis"/>
                        </a:rPr>
                        <a:t>11.00-11.10</a:t>
                      </a:r>
                    </a:p>
                    <a:p>
                      <a:r>
                        <a:rPr lang="en-GB">
                          <a:latin typeface="Metropolis"/>
                        </a:rPr>
                        <a:t>11.10 – 11.25</a:t>
                      </a:r>
                    </a:p>
                  </a:txBody>
                  <a:tcPr/>
                </a:tc>
                <a:extLst>
                  <a:ext uri="{0D108BD9-81ED-4DB2-BD59-A6C34878D82A}">
                    <a16:rowId xmlns:a16="http://schemas.microsoft.com/office/drawing/2014/main" val="1902590711"/>
                  </a:ext>
                </a:extLst>
              </a:tr>
              <a:tr h="370840">
                <a:tc>
                  <a:txBody>
                    <a:bodyPr/>
                    <a:lstStyle/>
                    <a:p>
                      <a:r>
                        <a:rPr lang="en-GB">
                          <a:latin typeface="Metropolis"/>
                        </a:rPr>
                        <a:t>5.</a:t>
                      </a:r>
                    </a:p>
                  </a:txBody>
                  <a:tcPr/>
                </a:tc>
                <a:tc>
                  <a:txBody>
                    <a:bodyPr/>
                    <a:lstStyle/>
                    <a:p>
                      <a:r>
                        <a:rPr lang="en-GB">
                          <a:latin typeface="Metropolis"/>
                        </a:rPr>
                        <a:t>Conclusion</a:t>
                      </a:r>
                    </a:p>
                    <a:p>
                      <a:pPr marL="285750" indent="-285750">
                        <a:buFontTx/>
                        <a:buChar char="-"/>
                      </a:pPr>
                      <a:r>
                        <a:rPr lang="en-GB">
                          <a:latin typeface="Metropolis"/>
                        </a:rPr>
                        <a:t>Project Status and Upcoming Topics</a:t>
                      </a:r>
                    </a:p>
                    <a:p>
                      <a:pPr marL="285750" indent="-285750">
                        <a:buFontTx/>
                        <a:buChar char="-"/>
                      </a:pPr>
                      <a:r>
                        <a:rPr lang="en-GB">
                          <a:latin typeface="Metropolis"/>
                        </a:rPr>
                        <a:t>Next Steps</a:t>
                      </a:r>
                    </a:p>
                  </a:txBody>
                  <a:tcPr/>
                </a:tc>
                <a:tc>
                  <a:txBody>
                    <a:bodyPr/>
                    <a:lstStyle/>
                    <a:p>
                      <a:endParaRPr lang="en-GB">
                        <a:latin typeface="Metropolis"/>
                      </a:endParaRPr>
                    </a:p>
                    <a:p>
                      <a:pPr lvl="0">
                        <a:buNone/>
                      </a:pPr>
                      <a:r>
                        <a:rPr lang="en-GB">
                          <a:latin typeface="Metropolis"/>
                        </a:rPr>
                        <a:t>11.25-11.30</a:t>
                      </a:r>
                    </a:p>
                  </a:txBody>
                  <a:tcPr/>
                </a:tc>
                <a:extLst>
                  <a:ext uri="{0D108BD9-81ED-4DB2-BD59-A6C34878D82A}">
                    <a16:rowId xmlns:a16="http://schemas.microsoft.com/office/drawing/2014/main" val="2667004682"/>
                  </a:ext>
                </a:extLst>
              </a:tr>
            </a:tbl>
          </a:graphicData>
        </a:graphic>
      </p:graphicFrame>
    </p:spTree>
    <p:extLst>
      <p:ext uri="{BB962C8B-B14F-4D97-AF65-F5344CB8AC3E}">
        <p14:creationId xmlns:p14="http://schemas.microsoft.com/office/powerpoint/2010/main" val="108557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CB6F53-3767-A9F5-BDBA-DB98E336DFA6}"/>
              </a:ext>
            </a:extLst>
          </p:cNvPr>
          <p:cNvSpPr>
            <a:spLocks noGrp="1"/>
          </p:cNvSpPr>
          <p:nvPr>
            <p:ph idx="1"/>
          </p:nvPr>
        </p:nvSpPr>
        <p:spPr/>
        <p:txBody>
          <a:bodyPr vert="horz" lIns="91440" tIns="45720" rIns="91440" bIns="45720" rtlCol="0" anchor="t">
            <a:normAutofit/>
          </a:bodyPr>
          <a:lstStyle/>
          <a:p>
            <a:pPr marL="0" indent="0">
              <a:buNone/>
            </a:pPr>
            <a:r>
              <a:rPr lang="en-GB" b="1" dirty="0">
                <a:latin typeface="Metropolis"/>
                <a:cs typeface="Arial"/>
              </a:rPr>
              <a:t>TRIs:</a:t>
            </a:r>
            <a:r>
              <a:rPr lang="en-GB" dirty="0">
                <a:latin typeface="Metropolis"/>
                <a:cs typeface="Arial"/>
              </a:rPr>
              <a:t> </a:t>
            </a:r>
          </a:p>
          <a:p>
            <a:r>
              <a:rPr lang="en-GB" sz="1800" dirty="0">
                <a:effectLst/>
                <a:latin typeface="Metropolis"/>
                <a:ea typeface="Times New Roman" panose="02020603050405020304" pitchFamily="18" charset="0"/>
                <a:cs typeface="Calibri"/>
              </a:rPr>
              <a:t>4 respondents provided clear support, 1 supported, noting the dependency on the TRI Phase 2 pilot, and 1 provided support but queried whether TRIs were necessary for Wave 1. </a:t>
            </a:r>
            <a:endParaRPr lang="en-GB" dirty="0">
              <a:latin typeface="Metropolis"/>
              <a:cs typeface="Calibri"/>
            </a:endParaRPr>
          </a:p>
          <a:p>
            <a:r>
              <a:rPr lang="en-GB" b="1" dirty="0">
                <a:latin typeface="Metropolis"/>
                <a:cs typeface="Arial"/>
              </a:rPr>
              <a:t>Final proposal: </a:t>
            </a:r>
            <a:r>
              <a:rPr lang="en-GB" dirty="0">
                <a:latin typeface="Metropolis"/>
                <a:cs typeface="Arial"/>
              </a:rPr>
              <a:t>working assumption TRIs as set out in V4.0 of the Standard will be mandated under the MLA, subject to positive outcome from Phase 2 of the TRI Pilot. </a:t>
            </a:r>
          </a:p>
          <a:p>
            <a:pPr marL="0" indent="0">
              <a:buNone/>
            </a:pPr>
            <a:endParaRPr lang="en-GB" b="1" dirty="0">
              <a:latin typeface="Metropolis"/>
              <a:cs typeface="Arial"/>
            </a:endParaRPr>
          </a:p>
          <a:p>
            <a:pPr marL="0" indent="0">
              <a:buNone/>
            </a:pPr>
            <a:r>
              <a:rPr lang="en-GB" b="1" dirty="0">
                <a:latin typeface="Metropolis"/>
                <a:cs typeface="Arial"/>
              </a:rPr>
              <a:t>National Fraud Databases:</a:t>
            </a:r>
            <a:r>
              <a:rPr lang="en-GB" dirty="0">
                <a:latin typeface="Metropolis"/>
                <a:cs typeface="Arial"/>
              </a:rPr>
              <a:t>  </a:t>
            </a:r>
          </a:p>
          <a:p>
            <a:r>
              <a:rPr lang="en-GB" sz="1800" dirty="0">
                <a:effectLst/>
                <a:latin typeface="Metropolis"/>
                <a:ea typeface="Times New Roman" panose="02020603050405020304" pitchFamily="18" charset="0"/>
                <a:cs typeface="Calibri"/>
              </a:rPr>
              <a:t>There was minimal support for the proposal to require </a:t>
            </a:r>
            <a:r>
              <a:rPr lang="en-GB" sz="1800" dirty="0" err="1">
                <a:effectLst/>
                <a:latin typeface="Metropolis"/>
                <a:ea typeface="Times New Roman" panose="02020603050405020304" pitchFamily="18" charset="0"/>
                <a:cs typeface="Calibri"/>
              </a:rPr>
              <a:t>cVRP</a:t>
            </a:r>
            <a:r>
              <a:rPr lang="en-GB" sz="1800" dirty="0">
                <a:effectLst/>
                <a:latin typeface="Metropolis"/>
                <a:ea typeface="Times New Roman" panose="02020603050405020304" pitchFamily="18" charset="0"/>
                <a:cs typeface="Calibri"/>
              </a:rPr>
              <a:t> participants to access and use national fraud databases for Wave 1.</a:t>
            </a:r>
            <a:endParaRPr lang="en-GB" dirty="0">
              <a:latin typeface="Metropolis"/>
              <a:cs typeface="Calibri"/>
            </a:endParaRPr>
          </a:p>
          <a:p>
            <a:r>
              <a:rPr lang="en-GB" b="1" dirty="0">
                <a:latin typeface="Metropolis"/>
                <a:cs typeface="Arial"/>
              </a:rPr>
              <a:t>Final proposal</a:t>
            </a:r>
            <a:r>
              <a:rPr lang="en-GB" dirty="0">
                <a:latin typeface="Metropolis"/>
                <a:cs typeface="Arial"/>
              </a:rPr>
              <a:t>: National Fraud Databases moves to Wave </a:t>
            </a:r>
            <a:r>
              <a:rPr lang="en-GB" b="1" u="sng" dirty="0">
                <a:latin typeface="Metropolis"/>
                <a:cs typeface="Arial"/>
              </a:rPr>
              <a:t>2</a:t>
            </a:r>
            <a:r>
              <a:rPr lang="en-GB" dirty="0">
                <a:latin typeface="Metropolis"/>
                <a:cs typeface="Arial"/>
              </a:rPr>
              <a:t>. </a:t>
            </a:r>
          </a:p>
          <a:p>
            <a:pPr marL="0" indent="0">
              <a:buNone/>
            </a:pPr>
            <a:endParaRPr lang="en-GB" dirty="0">
              <a:latin typeface="Metropolis"/>
              <a:cs typeface="Arial"/>
            </a:endParaRPr>
          </a:p>
        </p:txBody>
      </p:sp>
      <p:sp>
        <p:nvSpPr>
          <p:cNvPr id="3" name="Footer Placeholder 2">
            <a:extLst>
              <a:ext uri="{FF2B5EF4-FFF2-40B4-BE49-F238E27FC236}">
                <a16:creationId xmlns:a16="http://schemas.microsoft.com/office/drawing/2014/main" id="{C7F2E501-BBE9-1106-DE9C-55AAB1830D0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DD45D038-6A3D-B3F5-B592-8933AD9024F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F6BCEE76-CC42-6188-F6A9-84C2B76D449F}"/>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04/09/2024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66C8B1D9-86CA-745C-2334-8198F13BD044}"/>
              </a:ext>
            </a:extLst>
          </p:cNvPr>
          <p:cNvSpPr>
            <a:spLocks noGrp="1"/>
          </p:cNvSpPr>
          <p:nvPr>
            <p:ph type="title"/>
          </p:nvPr>
        </p:nvSpPr>
        <p:spPr/>
        <p:txBody>
          <a:bodyPr/>
          <a:lstStyle/>
          <a:p>
            <a:r>
              <a:rPr lang="en-GB"/>
              <a:t>Final Proposals</a:t>
            </a:r>
          </a:p>
        </p:txBody>
      </p:sp>
      <p:pic>
        <p:nvPicPr>
          <p:cNvPr id="8" name="Graphic 7" descr="Robber with solid fill">
            <a:extLst>
              <a:ext uri="{FF2B5EF4-FFF2-40B4-BE49-F238E27FC236}">
                <a16:creationId xmlns:a16="http://schemas.microsoft.com/office/drawing/2014/main" id="{3A135752-F16B-DE1A-1650-74516D942FD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1855" y="1761064"/>
            <a:ext cx="829728" cy="829728"/>
          </a:xfrm>
          <a:prstGeom prst="rect">
            <a:avLst/>
          </a:prstGeom>
        </p:spPr>
      </p:pic>
      <p:pic>
        <p:nvPicPr>
          <p:cNvPr id="7" name="Picture 6">
            <a:extLst>
              <a:ext uri="{FF2B5EF4-FFF2-40B4-BE49-F238E27FC236}">
                <a16:creationId xmlns:a16="http://schemas.microsoft.com/office/drawing/2014/main" id="{6489ACDC-2C78-95D4-2573-68B923E76562}"/>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542381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CB6F53-3767-A9F5-BDBA-DB98E336DFA6}"/>
              </a:ext>
            </a:extLst>
          </p:cNvPr>
          <p:cNvSpPr>
            <a:spLocks noGrp="1"/>
          </p:cNvSpPr>
          <p:nvPr>
            <p:ph idx="1"/>
          </p:nvPr>
        </p:nvSpPr>
        <p:spPr/>
        <p:txBody>
          <a:bodyPr vert="horz" lIns="91440" tIns="45720" rIns="91440" bIns="45720" rtlCol="0" anchor="t">
            <a:normAutofit/>
          </a:bodyPr>
          <a:lstStyle/>
          <a:p>
            <a:pPr marL="0" indent="0">
              <a:buNone/>
            </a:pPr>
            <a:r>
              <a:rPr lang="en-GB" b="1" dirty="0">
                <a:latin typeface="Metropolis"/>
                <a:cs typeface="Arial"/>
              </a:rPr>
              <a:t>Ultimate Creditor:</a:t>
            </a:r>
            <a:r>
              <a:rPr lang="en-GB" dirty="0">
                <a:latin typeface="Metropolis"/>
                <a:cs typeface="Arial"/>
              </a:rPr>
              <a:t> </a:t>
            </a:r>
          </a:p>
          <a:p>
            <a:r>
              <a:rPr lang="en-GB" dirty="0">
                <a:latin typeface="Metropolis"/>
                <a:cs typeface="Arial"/>
              </a:rPr>
              <a:t>Broad support from respondents to make this mandatory.</a:t>
            </a:r>
          </a:p>
          <a:p>
            <a:r>
              <a:rPr lang="en-GB" b="1" dirty="0">
                <a:latin typeface="Metropolis"/>
                <a:cs typeface="Arial"/>
              </a:rPr>
              <a:t>Final proposal: </a:t>
            </a:r>
            <a:r>
              <a:rPr lang="en-GB" dirty="0">
                <a:latin typeface="Metropolis"/>
                <a:cs typeface="Arial"/>
              </a:rPr>
              <a:t>Mandate existing V4.0 standards on ultimate creditor in the MLA.</a:t>
            </a:r>
          </a:p>
          <a:p>
            <a:pPr marL="0" indent="0">
              <a:buNone/>
            </a:pPr>
            <a:endParaRPr lang="en-GB" b="1" dirty="0">
              <a:latin typeface="Metropolis"/>
              <a:cs typeface="Arial"/>
            </a:endParaRPr>
          </a:p>
          <a:p>
            <a:pPr marL="0" indent="0">
              <a:buNone/>
            </a:pPr>
            <a:r>
              <a:rPr lang="en-GB" b="1" dirty="0">
                <a:latin typeface="Metropolis"/>
                <a:cs typeface="Arial"/>
              </a:rPr>
              <a:t>Error Messages and Payment Statuses:</a:t>
            </a:r>
            <a:r>
              <a:rPr lang="en-GB" dirty="0">
                <a:latin typeface="Metropolis"/>
                <a:cs typeface="Arial"/>
              </a:rPr>
              <a:t> </a:t>
            </a:r>
          </a:p>
          <a:p>
            <a:r>
              <a:rPr lang="en-GB" dirty="0">
                <a:latin typeface="Metropolis"/>
                <a:cs typeface="Arial"/>
              </a:rPr>
              <a:t>Feedback was mixed, with support but concerns raised over the time needed to implement, potentially impacting a Wave 1 go live date. </a:t>
            </a:r>
          </a:p>
          <a:p>
            <a:r>
              <a:rPr lang="en-GB" b="1" dirty="0">
                <a:latin typeface="Metropolis"/>
                <a:cs typeface="Arial"/>
              </a:rPr>
              <a:t>Final proposal: </a:t>
            </a:r>
            <a:r>
              <a:rPr lang="en-GB" dirty="0">
                <a:latin typeface="Metropolis"/>
                <a:cs typeface="Arial"/>
              </a:rPr>
              <a:t>Mandate existing error messages and payment status standards, as per V4.0, in the MLA. </a:t>
            </a:r>
          </a:p>
          <a:p>
            <a:endParaRPr lang="en-GB" dirty="0">
              <a:latin typeface="Metropolis"/>
              <a:cs typeface="Arial"/>
            </a:endParaRPr>
          </a:p>
          <a:p>
            <a:pPr marL="0" indent="0">
              <a:buNone/>
            </a:pPr>
            <a:r>
              <a:rPr lang="en-GB" dirty="0">
                <a:latin typeface="Metropolis"/>
                <a:cs typeface="Arial"/>
              </a:rPr>
              <a:t>For error messages and payment statuses time will be given to deliver the technical capabilities through a mechanism such as a waiver (as required), e.g. 9 - 12 months after go live.    </a:t>
            </a:r>
          </a:p>
        </p:txBody>
      </p:sp>
      <p:sp>
        <p:nvSpPr>
          <p:cNvPr id="3" name="Footer Placeholder 2">
            <a:extLst>
              <a:ext uri="{FF2B5EF4-FFF2-40B4-BE49-F238E27FC236}">
                <a16:creationId xmlns:a16="http://schemas.microsoft.com/office/drawing/2014/main" id="{C7F2E501-BBE9-1106-DE9C-55AAB1830D0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DD45D038-6A3D-B3F5-B592-8933AD9024F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F6BCEE76-CC42-6188-F6A9-84C2B76D449F}"/>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04/09/2024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66C8B1D9-86CA-745C-2334-8198F13BD044}"/>
              </a:ext>
            </a:extLst>
          </p:cNvPr>
          <p:cNvSpPr>
            <a:spLocks noGrp="1"/>
          </p:cNvSpPr>
          <p:nvPr>
            <p:ph type="title"/>
          </p:nvPr>
        </p:nvSpPr>
        <p:spPr/>
        <p:txBody>
          <a:bodyPr/>
          <a:lstStyle/>
          <a:p>
            <a:r>
              <a:rPr lang="en-GB"/>
              <a:t>Final Proposals</a:t>
            </a:r>
          </a:p>
        </p:txBody>
      </p:sp>
      <p:pic>
        <p:nvPicPr>
          <p:cNvPr id="8" name="Graphic 7" descr="Robber with solid fill">
            <a:extLst>
              <a:ext uri="{FF2B5EF4-FFF2-40B4-BE49-F238E27FC236}">
                <a16:creationId xmlns:a16="http://schemas.microsoft.com/office/drawing/2014/main" id="{3A135752-F16B-DE1A-1650-74516D942FD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1855" y="1761064"/>
            <a:ext cx="829728" cy="829728"/>
          </a:xfrm>
          <a:prstGeom prst="rect">
            <a:avLst/>
          </a:prstGeom>
        </p:spPr>
      </p:pic>
      <p:pic>
        <p:nvPicPr>
          <p:cNvPr id="7" name="Picture 6">
            <a:extLst>
              <a:ext uri="{FF2B5EF4-FFF2-40B4-BE49-F238E27FC236}">
                <a16:creationId xmlns:a16="http://schemas.microsoft.com/office/drawing/2014/main" id="{E3936842-BCFA-B1C5-93F2-C4AB9FDAB3F7}"/>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64928"/>
            <a:ext cx="1283335" cy="394970"/>
          </a:xfrm>
          <a:prstGeom prst="rect">
            <a:avLst/>
          </a:prstGeom>
        </p:spPr>
      </p:pic>
    </p:spTree>
    <p:extLst>
      <p:ext uri="{BB962C8B-B14F-4D97-AF65-F5344CB8AC3E}">
        <p14:creationId xmlns:p14="http://schemas.microsoft.com/office/powerpoint/2010/main" val="1768390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r>
              <a:rPr lang="en-GB" sz="1900"/>
              <a:t>Taking the VRP Blueprint as the starting point and guiding principles</a:t>
            </a:r>
            <a:r>
              <a:rPr lang="en-GB" sz="1900">
                <a:latin typeface="Metropolis" panose="00000500000000000000" pitchFamily="50" charset="0"/>
                <a:cs typeface="Calibri" panose="020F0502020204030204" pitchFamily="34" charset="0"/>
              </a:rPr>
              <a:t>, we have explored the 2</a:t>
            </a:r>
            <a:r>
              <a:rPr lang="en-GB" sz="1900" baseline="30000">
                <a:latin typeface="Metropolis" panose="00000500000000000000" pitchFamily="50" charset="0"/>
                <a:cs typeface="Calibri" panose="020F0502020204030204" pitchFamily="34" charset="0"/>
              </a:rPr>
              <a:t>nd</a:t>
            </a:r>
            <a:r>
              <a:rPr lang="en-GB" sz="1900">
                <a:latin typeface="Metropolis" panose="00000500000000000000" pitchFamily="50" charset="0"/>
                <a:cs typeface="Calibri" panose="020F0502020204030204" pitchFamily="34" charset="0"/>
              </a:rPr>
              <a:t> gap theme: Consumer Understanding</a:t>
            </a:r>
          </a:p>
          <a:p>
            <a:pPr marL="342900" indent="-342900">
              <a:buFont typeface="Arial" panose="020B0604020202020204" pitchFamily="34" charset="0"/>
              <a:buChar char="•"/>
            </a:pPr>
            <a:r>
              <a:rPr lang="en-GB" sz="1900">
                <a:latin typeface="Metropolis" panose="00000500000000000000" pitchFamily="50" charset="0"/>
                <a:ea typeface="Arial" panose="020B0604020202020204" pitchFamily="34" charset="0"/>
                <a:cs typeface="Calibri" panose="020F0502020204030204" pitchFamily="34" charset="0"/>
              </a:rPr>
              <a:t>The Model clauses cover this adequately except in one case</a:t>
            </a:r>
          </a:p>
          <a:p>
            <a:pPr marL="800100" lvl="1" indent="-342900"/>
            <a:r>
              <a:rPr lang="en-GB" sz="1500">
                <a:latin typeface="Metropolis" panose="00000500000000000000" pitchFamily="50" charset="0"/>
                <a:ea typeface="Arial" panose="020B0604020202020204" pitchFamily="34" charset="0"/>
                <a:cs typeface="Calibri" panose="020F0502020204030204" pitchFamily="34" charset="0"/>
              </a:rPr>
              <a:t>Information needs to be made available to consumers, rather than provided to them</a:t>
            </a:r>
          </a:p>
          <a:p>
            <a:pPr marL="800100" lvl="1" indent="-342900"/>
            <a:r>
              <a:rPr lang="en-GB" sz="1500">
                <a:latin typeface="Metropolis" panose="00000500000000000000" pitchFamily="50" charset="0"/>
                <a:ea typeface="Arial" panose="020B0604020202020204" pitchFamily="34" charset="0"/>
                <a:cs typeface="Calibri" panose="020F0502020204030204" pitchFamily="34" charset="0"/>
              </a:rPr>
              <a:t>We think this means that </a:t>
            </a:r>
            <a:r>
              <a:rPr lang="en-GB" sz="1500" err="1">
                <a:latin typeface="Metropolis" panose="00000500000000000000" pitchFamily="50" charset="0"/>
                <a:ea typeface="Arial" panose="020B0604020202020204" pitchFamily="34" charset="0"/>
                <a:cs typeface="Calibri" panose="020F0502020204030204" pitchFamily="34" charset="0"/>
              </a:rPr>
              <a:t>cVRP</a:t>
            </a:r>
            <a:r>
              <a:rPr lang="en-GB" sz="1500">
                <a:latin typeface="Metropolis" panose="00000500000000000000" pitchFamily="50" charset="0"/>
                <a:ea typeface="Arial" panose="020B0604020202020204" pitchFamily="34" charset="0"/>
                <a:cs typeface="Calibri" panose="020F0502020204030204" pitchFamily="34" charset="0"/>
              </a:rPr>
              <a:t> blueprint conditions are not adequately met</a:t>
            </a:r>
          </a:p>
          <a:p>
            <a:pPr marL="800100" lvl="1" indent="-342900"/>
            <a:r>
              <a:rPr lang="en-GB" sz="1500">
                <a:latin typeface="Metropolis" panose="00000500000000000000" pitchFamily="50" charset="0"/>
                <a:ea typeface="Arial" panose="020B0604020202020204" pitchFamily="34" charset="0"/>
                <a:cs typeface="Calibri" panose="020F0502020204030204" pitchFamily="34" charset="0"/>
              </a:rPr>
              <a:t>We propose to change this by making some information to be provided to consumers when first setting up a new </a:t>
            </a:r>
            <a:r>
              <a:rPr lang="en-GB" sz="1500" err="1">
                <a:latin typeface="Metropolis" panose="00000500000000000000" pitchFamily="50" charset="0"/>
                <a:ea typeface="Arial" panose="020B0604020202020204" pitchFamily="34" charset="0"/>
                <a:cs typeface="Calibri" panose="020F0502020204030204" pitchFamily="34" charset="0"/>
              </a:rPr>
              <a:t>cVRP</a:t>
            </a:r>
            <a:r>
              <a:rPr lang="en-GB" sz="1500">
                <a:latin typeface="Metropolis" panose="00000500000000000000" pitchFamily="50" charset="0"/>
                <a:ea typeface="Arial" panose="020B0604020202020204" pitchFamily="34" charset="0"/>
                <a:cs typeface="Calibri" panose="020F0502020204030204" pitchFamily="34" charset="0"/>
              </a:rPr>
              <a:t> relationship</a:t>
            </a:r>
          </a:p>
          <a:p>
            <a:pPr marL="342900" indent="-342900"/>
            <a:r>
              <a:rPr lang="en-GB" sz="1900">
                <a:effectLst/>
                <a:latin typeface="Metropolis" panose="00000500000000000000" pitchFamily="50" charset="0"/>
                <a:ea typeface="Arial" panose="020B0604020202020204" pitchFamily="34" charset="0"/>
                <a:cs typeface="Calibri" panose="020F0502020204030204" pitchFamily="34" charset="0"/>
              </a:rPr>
              <a:t>We ask for feedback on our proposals by 19 September.</a:t>
            </a:r>
            <a:endParaRPr lang="en-GB" sz="1900">
              <a:effectLst/>
              <a:latin typeface="Metropolis" panose="00000500000000000000" pitchFamily="50" charset="0"/>
              <a:ea typeface="Arial" panose="020B0604020202020204" pitchFamily="34" charset="0"/>
              <a:cs typeface="Arial" panose="020B0604020202020204" pitchFamily="34" charset="0"/>
            </a:endParaRPr>
          </a:p>
          <a:p>
            <a:r>
              <a:rPr lang="en-GB"/>
              <a:t> </a:t>
            </a:r>
            <a:endParaRPr lang="en-GB">
              <a:latin typeface="Metropolis"/>
              <a:cs typeface="Arial"/>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fontScale="90000"/>
          </a:bodyPr>
          <a:lstStyle/>
          <a:p>
            <a:r>
              <a:rPr kumimoji="0" lang="en-GB" sz="4400" b="0" i="0" u="none" strike="noStrike" kern="1200" cap="none" spc="0" normalizeH="0" baseline="0" noProof="0">
                <a:ln>
                  <a:noFill/>
                </a:ln>
                <a:solidFill>
                  <a:srgbClr val="FFFFFF"/>
                </a:solidFill>
                <a:effectLst/>
                <a:uLnTx/>
                <a:uFillTx/>
                <a:latin typeface="Metropolis Black" pitchFamily="2" charset="77"/>
                <a:ea typeface="+mj-ea"/>
              </a:rPr>
              <a:t>New Papers</a:t>
            </a:r>
            <a:br>
              <a:rPr kumimoji="0" lang="en-GB" sz="4400" b="0" i="0" u="none" strike="noStrike" kern="1200" cap="none" spc="0" normalizeH="0" baseline="0" noProof="0">
                <a:ln>
                  <a:noFill/>
                </a:ln>
                <a:solidFill>
                  <a:srgbClr val="FFFFFF"/>
                </a:solidFill>
                <a:effectLst/>
                <a:uLnTx/>
                <a:uFillTx/>
                <a:latin typeface="Metropolis Black" pitchFamily="2" charset="77"/>
                <a:ea typeface="+mj-ea"/>
              </a:rPr>
            </a:br>
            <a:r>
              <a:rPr kumimoji="0" lang="en-GB" sz="3200" b="0" i="0" u="none" strike="noStrike" kern="1200" cap="none" spc="0" normalizeH="0" baseline="0" noProof="0">
                <a:ln>
                  <a:noFill/>
                </a:ln>
                <a:solidFill>
                  <a:srgbClr val="FFFFFF"/>
                </a:solidFill>
                <a:effectLst/>
                <a:uLnTx/>
                <a:uFillTx/>
                <a:latin typeface="Metropolis Black" pitchFamily="2" charset="77"/>
                <a:ea typeface="+mj-ea"/>
              </a:rPr>
              <a:t>1. MLA Consumer Understanding Requirements</a:t>
            </a:r>
            <a:endParaRPr lang="en-GB"/>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1554"/>
            <a:ext cx="1283335" cy="394970"/>
          </a:xfrm>
          <a:prstGeom prst="rect">
            <a:avLst/>
          </a:prstGeom>
        </p:spPr>
      </p:pic>
    </p:spTree>
    <p:extLst>
      <p:ext uri="{BB962C8B-B14F-4D97-AF65-F5344CB8AC3E}">
        <p14:creationId xmlns:p14="http://schemas.microsoft.com/office/powerpoint/2010/main" val="2507103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r>
              <a:rPr lang="en-GB" sz="1400" b="1">
                <a:effectLst/>
                <a:latin typeface="Metropolis"/>
                <a:ea typeface="Times New Roman" panose="02020603050405020304" pitchFamily="18" charset="0"/>
                <a:cs typeface="Calibri"/>
              </a:rPr>
              <a:t>In developing the VRP MLA, we have adopted the following core principles:</a:t>
            </a:r>
          </a:p>
          <a:p>
            <a:pPr marL="457200" indent="-228600">
              <a:lnSpc>
                <a:spcPct val="115000"/>
              </a:lnSpc>
              <a:spcAft>
                <a:spcPts val="600"/>
              </a:spcAft>
            </a:pPr>
            <a:r>
              <a:rPr lang="en-GB" sz="1200">
                <a:effectLst/>
                <a:latin typeface="Metropolis"/>
                <a:ea typeface="Arial" panose="020B0604020202020204" pitchFamily="34" charset="0"/>
                <a:cs typeface="Arial"/>
              </a:rPr>
              <a:t>1.	The VRP Blueprint provides the high-level template for what we are seeking to deliver in terms of a VRP proposition.</a:t>
            </a:r>
          </a:p>
          <a:p>
            <a:pPr marL="457200">
              <a:lnSpc>
                <a:spcPct val="115000"/>
              </a:lnSpc>
              <a:spcAft>
                <a:spcPts val="600"/>
              </a:spcAft>
            </a:pPr>
            <a:r>
              <a:rPr lang="en-GB" sz="1200" b="1">
                <a:effectLst/>
                <a:latin typeface="Metropolis"/>
                <a:ea typeface="Arial" panose="020B0604020202020204" pitchFamily="34" charset="0"/>
                <a:cs typeface="Arial"/>
              </a:rPr>
              <a:t>2. 	</a:t>
            </a:r>
            <a:r>
              <a:rPr lang="en-GB" sz="1200" b="1">
                <a:solidFill>
                  <a:srgbClr val="00B050"/>
                </a:solidFill>
                <a:effectLst/>
                <a:latin typeface="Metropolis"/>
                <a:ea typeface="Arial" panose="020B0604020202020204" pitchFamily="34" charset="0"/>
                <a:cs typeface="Arial"/>
              </a:rPr>
              <a:t>In terms of propositional requirements, the Model Clauses work forms the foundation clauses, except where there are specific gaps or issues identified.</a:t>
            </a:r>
            <a:r>
              <a:rPr lang="en-GB" sz="1200" b="1">
                <a:solidFill>
                  <a:srgbClr val="00B050"/>
                </a:solidFill>
                <a:latin typeface="Metropolis"/>
                <a:ea typeface="Arial" panose="020B0604020202020204" pitchFamily="34" charset="0"/>
                <a:cs typeface="Arial"/>
              </a:rPr>
              <a:t>  </a:t>
            </a:r>
            <a:endParaRPr lang="en-GB" sz="1200" b="1">
              <a:solidFill>
                <a:srgbClr val="00B050"/>
              </a:solidFill>
              <a:effectLst/>
              <a:latin typeface="Metropolis" panose="00000500000000000000" pitchFamily="50" charset="0"/>
              <a:ea typeface="Arial" panose="020B0604020202020204" pitchFamily="34" charset="0"/>
              <a:cs typeface="Arial" panose="020B0604020202020204" pitchFamily="34" charset="0"/>
            </a:endParaRPr>
          </a:p>
          <a:p>
            <a:pPr marL="457200">
              <a:lnSpc>
                <a:spcPct val="115000"/>
              </a:lnSpc>
              <a:spcAft>
                <a:spcPts val="600"/>
              </a:spcAft>
            </a:pPr>
            <a:r>
              <a:rPr lang="en-GB" sz="1200">
                <a:effectLst/>
                <a:latin typeface="Metropolis"/>
                <a:ea typeface="Arial" panose="020B0604020202020204" pitchFamily="34" charset="0"/>
                <a:cs typeface="Arial"/>
              </a:rPr>
              <a:t>3. 	Where there are gaps or different positions between Blueprint and </a:t>
            </a:r>
            <a:r>
              <a:rPr lang="en-GB" sz="1200">
                <a:latin typeface="Metropolis"/>
                <a:ea typeface="Arial" panose="020B0604020202020204" pitchFamily="34" charset="0"/>
                <a:cs typeface="Arial"/>
              </a:rPr>
              <a:t>Model</a:t>
            </a:r>
            <a:r>
              <a:rPr lang="en-GB" sz="1200">
                <a:effectLst/>
                <a:latin typeface="Metropolis"/>
                <a:ea typeface="Arial" panose="020B0604020202020204" pitchFamily="34" charset="0"/>
                <a:cs typeface="Arial"/>
              </a:rPr>
              <a:t> </a:t>
            </a:r>
            <a:r>
              <a:rPr lang="en-GB" sz="1200">
                <a:latin typeface="Metropolis"/>
                <a:ea typeface="Arial" panose="020B0604020202020204" pitchFamily="34" charset="0"/>
                <a:cs typeface="Arial"/>
              </a:rPr>
              <a:t>Clauses</a:t>
            </a:r>
            <a:r>
              <a:rPr lang="en-GB" sz="1200">
                <a:effectLst/>
                <a:latin typeface="Metropolis"/>
                <a:ea typeface="Arial" panose="020B0604020202020204" pitchFamily="34" charset="0"/>
                <a:cs typeface="Arial"/>
              </a:rPr>
              <a:t>, proposed solutions will be guided by:</a:t>
            </a:r>
            <a:r>
              <a:rPr lang="en-GB" sz="1200">
                <a:latin typeface="Metropolis"/>
                <a:ea typeface="Arial" panose="020B0604020202020204" pitchFamily="34" charset="0"/>
                <a:cs typeface="Arial"/>
              </a:rPr>
              <a:t> </a:t>
            </a:r>
            <a:endParaRPr lang="en-GB" sz="1200">
              <a:effectLst/>
              <a:latin typeface="Metropolis" panose="00000500000000000000" pitchFamily="50" charset="0"/>
              <a:ea typeface="Arial" panose="020B0604020202020204" pitchFamily="34" charset="0"/>
              <a:cs typeface="Arial" panose="020B0604020202020204" pitchFamily="34" charset="0"/>
            </a:endParaRPr>
          </a:p>
          <a:p>
            <a:pPr marL="1143000" lvl="2" indent="-228600">
              <a:lnSpc>
                <a:spcPct val="115000"/>
              </a:lnSpc>
              <a:spcAft>
                <a:spcPts val="600"/>
              </a:spcAft>
              <a:buFont typeface="+mj-lt"/>
              <a:buAutoNum type="romanLcParenR"/>
            </a:pPr>
            <a:r>
              <a:rPr lang="en-GB" sz="1200" b="1">
                <a:solidFill>
                  <a:srgbClr val="00B050"/>
                </a:solidFill>
                <a:effectLst/>
                <a:latin typeface="Metropolis"/>
                <a:ea typeface="Arial" panose="020B0604020202020204" pitchFamily="34" charset="0"/>
                <a:cs typeface="Arial"/>
              </a:rPr>
              <a:t>The importance for consumers to have confidence in this proposition.</a:t>
            </a:r>
          </a:p>
          <a:p>
            <a:pPr marL="1143000" lvl="2" indent="-228600">
              <a:lnSpc>
                <a:spcPct val="115000"/>
              </a:lnSpc>
              <a:spcAft>
                <a:spcPts val="600"/>
              </a:spcAft>
              <a:buFont typeface="+mj-lt"/>
              <a:buAutoNum type="romanLcParenR"/>
            </a:pPr>
            <a:r>
              <a:rPr lang="en-GB" sz="1200">
                <a:effectLst/>
                <a:latin typeface="Metropolis"/>
                <a:ea typeface="Arial" panose="020B0604020202020204" pitchFamily="34" charset="0"/>
                <a:cs typeface="Arial"/>
              </a:rPr>
              <a:t>The need to ensure the long-term, healthy development of the VRP proposition.</a:t>
            </a:r>
          </a:p>
          <a:p>
            <a:pPr marL="1143000" lvl="2" indent="-228600">
              <a:lnSpc>
                <a:spcPct val="115000"/>
              </a:lnSpc>
              <a:spcAft>
                <a:spcPts val="600"/>
              </a:spcAft>
              <a:buFont typeface="+mj-lt"/>
              <a:buAutoNum type="romanLcParenR"/>
            </a:pPr>
            <a:r>
              <a:rPr lang="en-GB" sz="1200">
                <a:effectLst/>
                <a:latin typeface="Metropolis"/>
                <a:ea typeface="Arial" panose="020B0604020202020204" pitchFamily="34" charset="0"/>
                <a:cs typeface="Arial"/>
              </a:rPr>
              <a:t>The importance of ensuring we do not create barriers to entry for participants.</a:t>
            </a:r>
          </a:p>
          <a:p>
            <a:pPr lvl="2">
              <a:lnSpc>
                <a:spcPct val="115000"/>
              </a:lnSpc>
              <a:spcAft>
                <a:spcPts val="600"/>
              </a:spcAft>
              <a:buFont typeface="+mj-lt"/>
              <a:buAutoNum type="romanLcParenR"/>
            </a:pPr>
            <a:r>
              <a:rPr lang="en-GB" sz="1200">
                <a:effectLst/>
                <a:latin typeface="Metropolis"/>
                <a:ea typeface="Arial" panose="020B0604020202020204" pitchFamily="34" charset="0"/>
                <a:cs typeface="Arial"/>
              </a:rPr>
              <a:t>The need to move quickly, without sacrificing other priorities.</a:t>
            </a:r>
            <a:r>
              <a:rPr lang="en-GB" sz="1200">
                <a:latin typeface="Metropolis"/>
                <a:ea typeface="Arial" panose="020B0604020202020204" pitchFamily="34" charset="0"/>
                <a:cs typeface="Arial"/>
              </a:rPr>
              <a:t> </a:t>
            </a:r>
            <a:endParaRPr lang="en-GB" sz="1200">
              <a:effectLst/>
              <a:latin typeface="Metropolis" panose="00000500000000000000" pitchFamily="50" charset="0"/>
              <a:ea typeface="Arial" panose="020B0604020202020204" pitchFamily="34" charset="0"/>
              <a:cs typeface="Arial" panose="020B0604020202020204" pitchFamily="34" charset="0"/>
            </a:endParaRP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23</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Guiding Principles</a:t>
            </a:r>
          </a:p>
        </p:txBody>
      </p:sp>
      <p:pic>
        <p:nvPicPr>
          <p:cNvPr id="16" name="Graphic 15" descr="Compass outline">
            <a:extLst>
              <a:ext uri="{FF2B5EF4-FFF2-40B4-BE49-F238E27FC236}">
                <a16:creationId xmlns:a16="http://schemas.microsoft.com/office/drawing/2014/main" id="{F4D22D3C-DB33-5041-74FB-8D00712EA4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1521" y="2117903"/>
            <a:ext cx="914400" cy="914400"/>
          </a:xfrm>
          <a:prstGeom prst="rect">
            <a:avLst/>
          </a:prstGeom>
        </p:spPr>
      </p:pic>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15401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r>
              <a:rPr lang="en-GB" sz="1400" b="1">
                <a:effectLst/>
                <a:latin typeface="Metropolis"/>
                <a:ea typeface="Times New Roman" panose="02020603050405020304" pitchFamily="18" charset="0"/>
                <a:cs typeface="Calibri"/>
              </a:rPr>
              <a:t>In developing the VRP MLA, for consumer understanding we have this issue:</a:t>
            </a: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24</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Issue</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11" name="Table 10">
            <a:extLst>
              <a:ext uri="{FF2B5EF4-FFF2-40B4-BE49-F238E27FC236}">
                <a16:creationId xmlns:a16="http://schemas.microsoft.com/office/drawing/2014/main" id="{D8C49228-A9E7-4935-16C6-96F84A76420F}"/>
              </a:ext>
            </a:extLst>
          </p:cNvPr>
          <p:cNvGraphicFramePr>
            <a:graphicFrameLocks noGrp="1"/>
          </p:cNvGraphicFramePr>
          <p:nvPr>
            <p:extLst>
              <p:ext uri="{D42A27DB-BD31-4B8C-83A1-F6EECF244321}">
                <p14:modId xmlns:p14="http://schemas.microsoft.com/office/powerpoint/2010/main" val="1939913248"/>
              </p:ext>
            </p:extLst>
          </p:nvPr>
        </p:nvGraphicFramePr>
        <p:xfrm>
          <a:off x="2493543" y="1650968"/>
          <a:ext cx="6207760" cy="1371600"/>
        </p:xfrm>
        <a:graphic>
          <a:graphicData uri="http://schemas.openxmlformats.org/drawingml/2006/table">
            <a:tbl>
              <a:tblPr firstRow="1" firstCol="1" bandRow="1">
                <a:tableStyleId>{5C22544A-7EE6-4342-B048-85BDC9FD1C3A}</a:tableStyleId>
              </a:tblPr>
              <a:tblGrid>
                <a:gridCol w="2517140">
                  <a:extLst>
                    <a:ext uri="{9D8B030D-6E8A-4147-A177-3AD203B41FA5}">
                      <a16:colId xmlns:a16="http://schemas.microsoft.com/office/drawing/2014/main" val="4142867197"/>
                    </a:ext>
                  </a:extLst>
                </a:gridCol>
                <a:gridCol w="1908175">
                  <a:extLst>
                    <a:ext uri="{9D8B030D-6E8A-4147-A177-3AD203B41FA5}">
                      <a16:colId xmlns:a16="http://schemas.microsoft.com/office/drawing/2014/main" val="820407444"/>
                    </a:ext>
                  </a:extLst>
                </a:gridCol>
                <a:gridCol w="1782445">
                  <a:extLst>
                    <a:ext uri="{9D8B030D-6E8A-4147-A177-3AD203B41FA5}">
                      <a16:colId xmlns:a16="http://schemas.microsoft.com/office/drawing/2014/main" val="3593001831"/>
                    </a:ext>
                  </a:extLst>
                </a:gridCol>
              </a:tblGrid>
              <a:tr h="0">
                <a:tc>
                  <a:txBody>
                    <a:bodyPr/>
                    <a:lstStyle/>
                    <a:p>
                      <a:pPr>
                        <a:lnSpc>
                          <a:spcPts val="1200"/>
                        </a:lnSpc>
                        <a:spcAft>
                          <a:spcPts val="600"/>
                        </a:spcAft>
                      </a:pPr>
                      <a:r>
                        <a:rPr lang="en-GB" sz="1000">
                          <a:effectLst/>
                        </a:rPr>
                        <a:t>VRP Blueprint requirement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tc>
                  <a:txBody>
                    <a:bodyPr/>
                    <a:lstStyle/>
                    <a:p>
                      <a:pPr>
                        <a:lnSpc>
                          <a:spcPts val="1200"/>
                        </a:lnSpc>
                        <a:spcAft>
                          <a:spcPts val="600"/>
                        </a:spcAft>
                      </a:pPr>
                      <a:r>
                        <a:rPr lang="en-GB" sz="1000">
                          <a:effectLst/>
                        </a:rPr>
                        <a:t>Issue</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tc>
                  <a:txBody>
                    <a:bodyPr/>
                    <a:lstStyle/>
                    <a:p>
                      <a:pPr>
                        <a:lnSpc>
                          <a:spcPts val="1200"/>
                        </a:lnSpc>
                        <a:spcAft>
                          <a:spcPts val="600"/>
                        </a:spcAft>
                      </a:pPr>
                      <a:r>
                        <a:rPr lang="en-GB" sz="1000">
                          <a:effectLst/>
                        </a:rPr>
                        <a:t>Recommendation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860470125"/>
                  </a:ext>
                </a:extLst>
              </a:tr>
              <a:tr h="0">
                <a:tc>
                  <a:txBody>
                    <a:bodyPr/>
                    <a:lstStyle/>
                    <a:p>
                      <a:pPr>
                        <a:lnSpc>
                          <a:spcPts val="1200"/>
                        </a:lnSpc>
                        <a:spcAft>
                          <a:spcPts val="600"/>
                        </a:spcAft>
                      </a:pPr>
                      <a:r>
                        <a:rPr lang="en-GB" sz="1000">
                          <a:effectLst/>
                        </a:rPr>
                        <a:t>1) Pilot participants to take into account the importance of ensuring consumers understand the payment product </a:t>
                      </a:r>
                      <a:endParaRPr lang="en-GB" sz="1100">
                        <a:effectLst/>
                      </a:endParaRPr>
                    </a:p>
                    <a:p>
                      <a:pPr>
                        <a:lnSpc>
                          <a:spcPts val="1200"/>
                        </a:lnSpc>
                        <a:spcAft>
                          <a:spcPts val="600"/>
                        </a:spcAft>
                      </a:pPr>
                      <a:r>
                        <a:rPr lang="en-GB" sz="1100">
                          <a:effectLst/>
                        </a:rPr>
                        <a:t> </a:t>
                      </a:r>
                    </a:p>
                    <a:p>
                      <a:pPr fontAlgn="base"/>
                      <a:r>
                        <a:rPr lang="en-GB" sz="1000">
                          <a:effectLst/>
                        </a:rPr>
                        <a:t> </a:t>
                      </a:r>
                      <a:endParaRPr lang="en-GB"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a:lnSpc>
                          <a:spcPts val="1200"/>
                        </a:lnSpc>
                        <a:spcAft>
                          <a:spcPts val="600"/>
                        </a:spcAft>
                      </a:pPr>
                      <a:r>
                        <a:rPr lang="en-GB" sz="1000">
                          <a:effectLst/>
                        </a:rPr>
                        <a:t>Model clauses 2.1 - 2.2, 3.1 -3.2. </a:t>
                      </a:r>
                      <a:endParaRPr lang="en-GB" sz="1100">
                        <a:effectLst/>
                      </a:endParaRPr>
                    </a:p>
                    <a:p>
                      <a:pPr>
                        <a:lnSpc>
                          <a:spcPts val="1200"/>
                        </a:lnSpc>
                        <a:spcAft>
                          <a:spcPts val="600"/>
                        </a:spcAft>
                      </a:pPr>
                      <a:r>
                        <a:rPr lang="en-GB" sz="1000">
                          <a:effectLst/>
                        </a:rPr>
                        <a:t>These clauses address the majority of the requirements but may need to standardise/enhance further. </a:t>
                      </a:r>
                      <a:endParaRPr lang="en-GB" sz="1100">
                        <a:effectLst/>
                      </a:endParaRPr>
                    </a:p>
                    <a:p>
                      <a:pPr>
                        <a:lnSpc>
                          <a:spcPts val="1200"/>
                        </a:lnSpc>
                        <a:spcAft>
                          <a:spcPts val="600"/>
                        </a:spcAft>
                      </a:pPr>
                      <a:r>
                        <a:rPr lang="en-GB" sz="1000">
                          <a:effectLst/>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tc>
                  <a:txBody>
                    <a:bodyPr/>
                    <a:lstStyle/>
                    <a:p>
                      <a:pPr>
                        <a:lnSpc>
                          <a:spcPts val="1200"/>
                        </a:lnSpc>
                        <a:spcAft>
                          <a:spcPts val="600"/>
                        </a:spcAft>
                      </a:pPr>
                      <a:r>
                        <a:rPr lang="en-GB" sz="1000">
                          <a:effectLst/>
                        </a:rPr>
                        <a:t>Added to Gap Theme 2</a:t>
                      </a:r>
                      <a:endParaRPr lang="en-GB" sz="1100">
                        <a:effectLst/>
                      </a:endParaRPr>
                    </a:p>
                    <a:p>
                      <a:pPr>
                        <a:lnSpc>
                          <a:spcPts val="1200"/>
                        </a:lnSpc>
                        <a:spcAft>
                          <a:spcPts val="600"/>
                        </a:spcAft>
                      </a:pPr>
                      <a:r>
                        <a:rPr lang="en-GB" sz="1000">
                          <a:effectLst/>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054648333"/>
                  </a:ext>
                </a:extLst>
              </a:tr>
            </a:tbl>
          </a:graphicData>
        </a:graphic>
      </p:graphicFrame>
      <p:sp>
        <p:nvSpPr>
          <p:cNvPr id="12" name="TextBox 11">
            <a:extLst>
              <a:ext uri="{FF2B5EF4-FFF2-40B4-BE49-F238E27FC236}">
                <a16:creationId xmlns:a16="http://schemas.microsoft.com/office/drawing/2014/main" id="{3096CECD-C555-1C1C-CDCF-750E94A8A688}"/>
              </a:ext>
            </a:extLst>
          </p:cNvPr>
          <p:cNvSpPr txBox="1"/>
          <p:nvPr/>
        </p:nvSpPr>
        <p:spPr>
          <a:xfrm>
            <a:off x="1514456" y="3385936"/>
            <a:ext cx="8759129" cy="2169825"/>
          </a:xfrm>
          <a:prstGeom prst="rect">
            <a:avLst/>
          </a:prstGeom>
          <a:noFill/>
        </p:spPr>
        <p:txBody>
          <a:bodyPr wrap="none" rtlCol="0">
            <a:spAutoFit/>
          </a:bodyPr>
          <a:lstStyle/>
          <a:p>
            <a:r>
              <a:rPr lang="en-GB" sz="1500">
                <a:latin typeface="Metropolis" panose="00000500000000000000" pitchFamily="50" charset="0"/>
              </a:rPr>
              <a:t>The model clauses address the majority of the ways that consumers will be informed as </a:t>
            </a:r>
          </a:p>
          <a:p>
            <a:r>
              <a:rPr lang="en-GB" sz="1500">
                <a:latin typeface="Metropolis" panose="00000500000000000000" pitchFamily="50" charset="0"/>
              </a:rPr>
              <a:t>to what a </a:t>
            </a:r>
            <a:r>
              <a:rPr lang="en-GB" sz="1500" err="1">
                <a:latin typeface="Metropolis" panose="00000500000000000000" pitchFamily="50" charset="0"/>
              </a:rPr>
              <a:t>cVRP</a:t>
            </a:r>
            <a:r>
              <a:rPr lang="en-GB" sz="1500">
                <a:latin typeface="Metropolis" panose="00000500000000000000" pitchFamily="50" charset="0"/>
              </a:rPr>
              <a:t> is.</a:t>
            </a:r>
          </a:p>
          <a:p>
            <a:endParaRPr lang="en-GB" sz="1500">
              <a:latin typeface="Metropolis" panose="00000500000000000000" pitchFamily="50" charset="0"/>
            </a:endParaRPr>
          </a:p>
          <a:p>
            <a:r>
              <a:rPr lang="en-GB" sz="1500">
                <a:latin typeface="Metropolis" panose="00000500000000000000" pitchFamily="50" charset="0"/>
              </a:rPr>
              <a:t>The model clauses also detail what information consumers require about how to address </a:t>
            </a:r>
          </a:p>
          <a:p>
            <a:r>
              <a:rPr lang="en-GB" sz="1500">
                <a:latin typeface="Metropolis" panose="00000500000000000000" pitchFamily="50" charset="0"/>
              </a:rPr>
              <a:t>any issues arising from a </a:t>
            </a:r>
            <a:r>
              <a:rPr lang="en-GB" sz="1500" err="1">
                <a:latin typeface="Metropolis" panose="00000500000000000000" pitchFamily="50" charset="0"/>
              </a:rPr>
              <a:t>cVRP</a:t>
            </a:r>
            <a:r>
              <a:rPr lang="en-GB" sz="1500">
                <a:latin typeface="Metropolis" panose="00000500000000000000" pitchFamily="50" charset="0"/>
              </a:rPr>
              <a:t> after it has been set up.</a:t>
            </a:r>
          </a:p>
          <a:p>
            <a:endParaRPr lang="en-GB" sz="1500">
              <a:latin typeface="Metropolis" panose="00000500000000000000" pitchFamily="50" charset="0"/>
            </a:endParaRPr>
          </a:p>
          <a:p>
            <a:r>
              <a:rPr lang="en-GB" sz="1500">
                <a:latin typeface="Metropolis" panose="00000500000000000000" pitchFamily="50" charset="0"/>
              </a:rPr>
              <a:t>This information is detailed in the document, but the information is ‘made available’ which </a:t>
            </a:r>
          </a:p>
          <a:p>
            <a:r>
              <a:rPr lang="en-GB" sz="1500">
                <a:latin typeface="Metropolis" panose="00000500000000000000" pitchFamily="50" charset="0"/>
              </a:rPr>
              <a:t>has a specific legal meaning under PSRs 2017 and FCA guidance.  We understand this would </a:t>
            </a:r>
          </a:p>
          <a:p>
            <a:r>
              <a:rPr lang="en-GB" sz="1500">
                <a:latin typeface="Metropolis" panose="00000500000000000000" pitchFamily="50" charset="0"/>
              </a:rPr>
              <a:t>not be enough to meet the </a:t>
            </a:r>
            <a:r>
              <a:rPr lang="en-GB" sz="1500" err="1">
                <a:latin typeface="Metropolis" panose="00000500000000000000" pitchFamily="50" charset="0"/>
              </a:rPr>
              <a:t>cVRP</a:t>
            </a:r>
            <a:r>
              <a:rPr lang="en-GB" sz="1500">
                <a:latin typeface="Metropolis" panose="00000500000000000000" pitchFamily="50" charset="0"/>
              </a:rPr>
              <a:t> requirement.   </a:t>
            </a:r>
          </a:p>
        </p:txBody>
      </p:sp>
    </p:spTree>
    <p:extLst>
      <p:ext uri="{BB962C8B-B14F-4D97-AF65-F5344CB8AC3E}">
        <p14:creationId xmlns:p14="http://schemas.microsoft.com/office/powerpoint/2010/main" val="3866399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r>
              <a:rPr lang="en-GB" sz="1400" b="1">
                <a:effectLst/>
                <a:latin typeface="Metropolis"/>
                <a:ea typeface="Times New Roman" panose="02020603050405020304" pitchFamily="18" charset="0"/>
                <a:cs typeface="Calibri"/>
              </a:rPr>
              <a:t>For consumer </a:t>
            </a:r>
            <a:r>
              <a:rPr lang="en-GB" sz="1400" b="1">
                <a:latin typeface="Metropolis"/>
                <a:ea typeface="Times New Roman" panose="02020603050405020304" pitchFamily="18" charset="0"/>
                <a:cs typeface="Calibri"/>
              </a:rPr>
              <a:t>w</a:t>
            </a:r>
            <a:r>
              <a:rPr lang="en-GB" sz="1400" b="1">
                <a:effectLst/>
                <a:latin typeface="Metropolis"/>
                <a:ea typeface="Times New Roman" panose="02020603050405020304" pitchFamily="18" charset="0"/>
                <a:cs typeface="Calibri"/>
              </a:rPr>
              <a:t>e propose</a:t>
            </a: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25</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Proposal</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7" name="Picture 6">
            <a:extLst>
              <a:ext uri="{FF2B5EF4-FFF2-40B4-BE49-F238E27FC236}">
                <a16:creationId xmlns:a16="http://schemas.microsoft.com/office/drawing/2014/main" id="{2CBC3B10-97FF-1D5A-5EAB-1093F504B8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4858" y="1396582"/>
            <a:ext cx="5071110" cy="4806950"/>
          </a:xfrm>
          <a:prstGeom prst="rect">
            <a:avLst/>
          </a:prstGeom>
        </p:spPr>
      </p:pic>
      <p:sp>
        <p:nvSpPr>
          <p:cNvPr id="8" name="TextBox 7">
            <a:extLst>
              <a:ext uri="{FF2B5EF4-FFF2-40B4-BE49-F238E27FC236}">
                <a16:creationId xmlns:a16="http://schemas.microsoft.com/office/drawing/2014/main" id="{318E162E-85C6-0BB5-AA18-36B1FD4B2B3E}"/>
              </a:ext>
            </a:extLst>
          </p:cNvPr>
          <p:cNvSpPr txBox="1"/>
          <p:nvPr/>
        </p:nvSpPr>
        <p:spPr>
          <a:xfrm>
            <a:off x="7374835" y="2803028"/>
            <a:ext cx="4572000" cy="323165"/>
          </a:xfrm>
          <a:prstGeom prst="rect">
            <a:avLst/>
          </a:prstGeom>
          <a:noFill/>
        </p:spPr>
        <p:txBody>
          <a:bodyPr wrap="square" rtlCol="0">
            <a:spAutoFit/>
          </a:bodyPr>
          <a:lstStyle/>
          <a:p>
            <a:r>
              <a:rPr lang="en-GB" sz="1500">
                <a:solidFill>
                  <a:schemeClr val="accent1">
                    <a:lumMod val="60000"/>
                    <a:lumOff val="40000"/>
                  </a:schemeClr>
                </a:solidFill>
              </a:rPr>
              <a:t>Changes to ‘provided’</a:t>
            </a:r>
          </a:p>
        </p:txBody>
      </p:sp>
      <p:sp>
        <p:nvSpPr>
          <p:cNvPr id="9" name="TextBox 8">
            <a:extLst>
              <a:ext uri="{FF2B5EF4-FFF2-40B4-BE49-F238E27FC236}">
                <a16:creationId xmlns:a16="http://schemas.microsoft.com/office/drawing/2014/main" id="{43C07B56-EB3B-4B29-1356-7B728754C5DE}"/>
              </a:ext>
            </a:extLst>
          </p:cNvPr>
          <p:cNvSpPr txBox="1"/>
          <p:nvPr/>
        </p:nvSpPr>
        <p:spPr>
          <a:xfrm>
            <a:off x="7368211" y="3240346"/>
            <a:ext cx="4572000" cy="323165"/>
          </a:xfrm>
          <a:prstGeom prst="rect">
            <a:avLst/>
          </a:prstGeom>
          <a:noFill/>
        </p:spPr>
        <p:txBody>
          <a:bodyPr wrap="square" rtlCol="0">
            <a:spAutoFit/>
          </a:bodyPr>
          <a:lstStyle/>
          <a:p>
            <a:r>
              <a:rPr lang="en-GB" sz="1500">
                <a:solidFill>
                  <a:schemeClr val="accent1">
                    <a:lumMod val="60000"/>
                    <a:lumOff val="40000"/>
                  </a:schemeClr>
                </a:solidFill>
              </a:rPr>
              <a:t>Changes to ‘provided’</a:t>
            </a:r>
          </a:p>
        </p:txBody>
      </p:sp>
      <p:cxnSp>
        <p:nvCxnSpPr>
          <p:cNvPr id="13" name="Straight Connector 12">
            <a:extLst>
              <a:ext uri="{FF2B5EF4-FFF2-40B4-BE49-F238E27FC236}">
                <a16:creationId xmlns:a16="http://schemas.microsoft.com/office/drawing/2014/main" id="{7F3A7711-51F7-59D4-5863-F7035900A183}"/>
              </a:ext>
            </a:extLst>
          </p:cNvPr>
          <p:cNvCxnSpPr/>
          <p:nvPr/>
        </p:nvCxnSpPr>
        <p:spPr>
          <a:xfrm>
            <a:off x="6506817" y="2418521"/>
            <a:ext cx="43732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3BA1123-3EE2-5D7A-1198-E51716AC0C20}"/>
              </a:ext>
            </a:extLst>
          </p:cNvPr>
          <p:cNvCxnSpPr>
            <a:cxnSpLocks/>
          </p:cNvCxnSpPr>
          <p:nvPr/>
        </p:nvCxnSpPr>
        <p:spPr>
          <a:xfrm>
            <a:off x="2776326" y="2617304"/>
            <a:ext cx="48370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EB81862-8E74-0DED-D99D-6CDA5B0FAE07}"/>
              </a:ext>
            </a:extLst>
          </p:cNvPr>
          <p:cNvSpPr txBox="1"/>
          <p:nvPr/>
        </p:nvSpPr>
        <p:spPr>
          <a:xfrm>
            <a:off x="7401343" y="3651160"/>
            <a:ext cx="4572000" cy="323165"/>
          </a:xfrm>
          <a:prstGeom prst="rect">
            <a:avLst/>
          </a:prstGeom>
          <a:noFill/>
        </p:spPr>
        <p:txBody>
          <a:bodyPr wrap="square" rtlCol="0">
            <a:spAutoFit/>
          </a:bodyPr>
          <a:lstStyle/>
          <a:p>
            <a:r>
              <a:rPr lang="en-GB" sz="1500">
                <a:solidFill>
                  <a:schemeClr val="accent1">
                    <a:lumMod val="60000"/>
                    <a:lumOff val="40000"/>
                  </a:schemeClr>
                </a:solidFill>
              </a:rPr>
              <a:t>Headline message changes to ‘provided’</a:t>
            </a:r>
          </a:p>
        </p:txBody>
      </p:sp>
      <p:sp>
        <p:nvSpPr>
          <p:cNvPr id="20" name="TextBox 19">
            <a:extLst>
              <a:ext uri="{FF2B5EF4-FFF2-40B4-BE49-F238E27FC236}">
                <a16:creationId xmlns:a16="http://schemas.microsoft.com/office/drawing/2014/main" id="{D71944EE-E9D3-6576-3734-473481E7ED1B}"/>
              </a:ext>
            </a:extLst>
          </p:cNvPr>
          <p:cNvSpPr txBox="1"/>
          <p:nvPr/>
        </p:nvSpPr>
        <p:spPr>
          <a:xfrm>
            <a:off x="8501274" y="4790844"/>
            <a:ext cx="4572000" cy="553998"/>
          </a:xfrm>
          <a:prstGeom prst="rect">
            <a:avLst/>
          </a:prstGeom>
          <a:noFill/>
        </p:spPr>
        <p:txBody>
          <a:bodyPr wrap="square" rtlCol="0">
            <a:spAutoFit/>
          </a:bodyPr>
          <a:lstStyle/>
          <a:p>
            <a:r>
              <a:rPr lang="en-GB" sz="1500">
                <a:solidFill>
                  <a:srgbClr val="00B050"/>
                </a:solidFill>
              </a:rPr>
              <a:t>Details on (</a:t>
            </a:r>
            <a:r>
              <a:rPr lang="en-GB" sz="1500" err="1">
                <a:solidFill>
                  <a:srgbClr val="00B050"/>
                </a:solidFill>
              </a:rPr>
              <a:t>i</a:t>
            </a:r>
            <a:r>
              <a:rPr lang="en-GB" sz="1500">
                <a:solidFill>
                  <a:srgbClr val="00B050"/>
                </a:solidFill>
              </a:rPr>
              <a:t>) to (e) remain</a:t>
            </a:r>
          </a:p>
          <a:p>
            <a:r>
              <a:rPr lang="en-GB" sz="1500">
                <a:solidFill>
                  <a:srgbClr val="00B050"/>
                </a:solidFill>
              </a:rPr>
              <a:t>‘made available’</a:t>
            </a:r>
          </a:p>
        </p:txBody>
      </p:sp>
      <p:cxnSp>
        <p:nvCxnSpPr>
          <p:cNvPr id="22" name="Straight Arrow Connector 21">
            <a:extLst>
              <a:ext uri="{FF2B5EF4-FFF2-40B4-BE49-F238E27FC236}">
                <a16:creationId xmlns:a16="http://schemas.microsoft.com/office/drawing/2014/main" id="{5FCA0B93-88FF-0438-0085-420397BB50EA}"/>
              </a:ext>
            </a:extLst>
          </p:cNvPr>
          <p:cNvCxnSpPr/>
          <p:nvPr/>
        </p:nvCxnSpPr>
        <p:spPr>
          <a:xfrm>
            <a:off x="4558748" y="2988365"/>
            <a:ext cx="28072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C587512-436D-1FC9-3764-91382EA11401}"/>
              </a:ext>
            </a:extLst>
          </p:cNvPr>
          <p:cNvCxnSpPr/>
          <p:nvPr/>
        </p:nvCxnSpPr>
        <p:spPr>
          <a:xfrm>
            <a:off x="4552124" y="3445561"/>
            <a:ext cx="28072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3572DD0-B946-4A7D-CB22-02719C1A76CE}"/>
              </a:ext>
            </a:extLst>
          </p:cNvPr>
          <p:cNvCxnSpPr>
            <a:cxnSpLocks/>
          </p:cNvCxnSpPr>
          <p:nvPr/>
        </p:nvCxnSpPr>
        <p:spPr>
          <a:xfrm>
            <a:off x="6957392" y="3816619"/>
            <a:ext cx="3820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ight Brace 26">
            <a:extLst>
              <a:ext uri="{FF2B5EF4-FFF2-40B4-BE49-F238E27FC236}">
                <a16:creationId xmlns:a16="http://schemas.microsoft.com/office/drawing/2014/main" id="{721898D0-C192-2E84-884C-37DADE0678AD}"/>
              </a:ext>
            </a:extLst>
          </p:cNvPr>
          <p:cNvSpPr/>
          <p:nvPr/>
        </p:nvSpPr>
        <p:spPr>
          <a:xfrm>
            <a:off x="6877878" y="4068417"/>
            <a:ext cx="1470992" cy="18884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554999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r>
              <a:rPr lang="en-GB" sz="1400" b="1">
                <a:effectLst/>
                <a:latin typeface="Metropolis"/>
                <a:ea typeface="Times New Roman" panose="02020603050405020304" pitchFamily="18" charset="0"/>
                <a:cs typeface="Calibri"/>
              </a:rPr>
              <a:t>In developing the VRP MLA, for consumer understanding we have this issue:</a:t>
            </a: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ts val="1200"/>
              </a:lnSpc>
              <a:spcAft>
                <a:spcPts val="600"/>
              </a:spcAft>
              <a:buNone/>
            </a:pPr>
            <a:endParaRPr lang="en-GB" sz="1200">
              <a:effectLst/>
              <a:latin typeface="Metropolis" panose="00000500000000000000" pitchFamily="50" charset="0"/>
              <a:ea typeface="Times New Roman" panose="02020603050405020304" pitchFamily="18" charset="0"/>
              <a:cs typeface="Calibri" panose="020F0502020204030204" pitchFamily="34" charset="0"/>
            </a:endParaRPr>
          </a:p>
          <a:p>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26</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Issue</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7" name="Picture 6">
            <a:extLst>
              <a:ext uri="{FF2B5EF4-FFF2-40B4-BE49-F238E27FC236}">
                <a16:creationId xmlns:a16="http://schemas.microsoft.com/office/drawing/2014/main" id="{AE573C21-52CD-C9E4-D6F5-0E38FCD4D7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3725" y="1666458"/>
            <a:ext cx="4762500" cy="3962400"/>
          </a:xfrm>
          <a:prstGeom prst="rect">
            <a:avLst/>
          </a:prstGeom>
        </p:spPr>
      </p:pic>
      <p:sp>
        <p:nvSpPr>
          <p:cNvPr id="8" name="Right Brace 7">
            <a:extLst>
              <a:ext uri="{FF2B5EF4-FFF2-40B4-BE49-F238E27FC236}">
                <a16:creationId xmlns:a16="http://schemas.microsoft.com/office/drawing/2014/main" id="{72ADC3E3-9866-FE46-11C0-6F5585A94022}"/>
              </a:ext>
            </a:extLst>
          </p:cNvPr>
          <p:cNvSpPr/>
          <p:nvPr/>
        </p:nvSpPr>
        <p:spPr>
          <a:xfrm>
            <a:off x="7017026" y="1666458"/>
            <a:ext cx="1702904" cy="41163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8F41A7C7-5003-20EB-4DCF-B1B0E1E21035}"/>
              </a:ext>
            </a:extLst>
          </p:cNvPr>
          <p:cNvSpPr txBox="1"/>
          <p:nvPr/>
        </p:nvSpPr>
        <p:spPr>
          <a:xfrm>
            <a:off x="8802755" y="3485317"/>
            <a:ext cx="3051313" cy="553998"/>
          </a:xfrm>
          <a:prstGeom prst="rect">
            <a:avLst/>
          </a:prstGeom>
          <a:noFill/>
        </p:spPr>
        <p:txBody>
          <a:bodyPr wrap="square" rtlCol="0">
            <a:spAutoFit/>
          </a:bodyPr>
          <a:lstStyle/>
          <a:p>
            <a:r>
              <a:rPr lang="en-GB" sz="1500">
                <a:solidFill>
                  <a:schemeClr val="accent1">
                    <a:lumMod val="60000"/>
                    <a:lumOff val="40000"/>
                  </a:schemeClr>
                </a:solidFill>
              </a:rPr>
              <a:t>These remain unchanged but will be ‘provided’ to the customer </a:t>
            </a:r>
          </a:p>
        </p:txBody>
      </p:sp>
    </p:spTree>
    <p:extLst>
      <p:ext uri="{BB962C8B-B14F-4D97-AF65-F5344CB8AC3E}">
        <p14:creationId xmlns:p14="http://schemas.microsoft.com/office/powerpoint/2010/main" val="886888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C18E90-7E46-FA5F-DBC9-37E8FE31101D}"/>
              </a:ext>
            </a:extLst>
          </p:cNvPr>
          <p:cNvSpPr>
            <a:spLocks noGrp="1"/>
          </p:cNvSpPr>
          <p:nvPr>
            <p:ph idx="1"/>
          </p:nvPr>
        </p:nvSpPr>
        <p:spPr/>
        <p:txBody>
          <a:bodyPr/>
          <a:lstStyle/>
          <a:p>
            <a:pPr marL="0" indent="0">
              <a:buNone/>
            </a:pPr>
            <a:r>
              <a:rPr lang="en-GB" sz="1500" b="1">
                <a:solidFill>
                  <a:schemeClr val="accent4">
                    <a:lumMod val="60000"/>
                    <a:lumOff val="40000"/>
                  </a:schemeClr>
                </a:solidFill>
                <a:effectLst/>
                <a:latin typeface="Metropolis" panose="00000500000000000000" pitchFamily="50" charset="0"/>
                <a:ea typeface="Times New Roman" panose="02020603050405020304" pitchFamily="18" charset="0"/>
                <a:cs typeface="Calibri" panose="020F0502020204030204" pitchFamily="34" charset="0"/>
              </a:rPr>
              <a:t>Questions</a:t>
            </a:r>
          </a:p>
          <a:p>
            <a:r>
              <a:rPr lang="en-GB" sz="1500">
                <a:effectLst/>
                <a:latin typeface="Metropolis" panose="00000500000000000000" pitchFamily="50" charset="0"/>
                <a:ea typeface="Times New Roman" panose="02020603050405020304" pitchFamily="18" charset="0"/>
                <a:cs typeface="Calibri" panose="020F0502020204030204" pitchFamily="34" charset="0"/>
              </a:rPr>
              <a:t>Do you/Do you not agree with the change to which information needs to be provided to </a:t>
            </a:r>
            <a:r>
              <a:rPr lang="en-GB" sz="1500" err="1">
                <a:effectLst/>
                <a:latin typeface="Metropolis" panose="00000500000000000000" pitchFamily="50" charset="0"/>
                <a:ea typeface="Times New Roman" panose="02020603050405020304" pitchFamily="18" charset="0"/>
                <a:cs typeface="Calibri" panose="020F0502020204030204" pitchFamily="34" charset="0"/>
              </a:rPr>
              <a:t>cVRP</a:t>
            </a:r>
            <a:r>
              <a:rPr lang="en-GB" sz="1500">
                <a:effectLst/>
                <a:latin typeface="Metropolis" panose="00000500000000000000" pitchFamily="50" charset="0"/>
                <a:ea typeface="Times New Roman" panose="02020603050405020304" pitchFamily="18" charset="0"/>
                <a:cs typeface="Calibri" panose="020F0502020204030204" pitchFamily="34" charset="0"/>
              </a:rPr>
              <a:t> customers during Wave 1 versus the information that needs to be made available?  </a:t>
            </a:r>
          </a:p>
          <a:p>
            <a:pPr marL="0" indent="0">
              <a:buNone/>
            </a:pPr>
            <a:endParaRPr lang="en-GB" sz="1500">
              <a:latin typeface="Metropolis" panose="00000500000000000000" pitchFamily="50" charset="0"/>
              <a:ea typeface="Times New Roman" panose="02020603050405020304" pitchFamily="18" charset="0"/>
              <a:cs typeface="Calibri" panose="020F0502020204030204" pitchFamily="34" charset="0"/>
            </a:endParaRPr>
          </a:p>
          <a:p>
            <a:pPr marL="0" indent="0">
              <a:buNone/>
            </a:pPr>
            <a:r>
              <a:rPr lang="en-GB" sz="1500" b="1">
                <a:solidFill>
                  <a:schemeClr val="accent4">
                    <a:lumMod val="60000"/>
                    <a:lumOff val="40000"/>
                  </a:schemeClr>
                </a:solidFill>
                <a:latin typeface="Metropolis" panose="00000500000000000000" pitchFamily="50" charset="0"/>
                <a:ea typeface="Times New Roman" panose="02020603050405020304" pitchFamily="18" charset="0"/>
                <a:cs typeface="Calibri" panose="020F0502020204030204" pitchFamily="34" charset="0"/>
              </a:rPr>
              <a:t>Next Steps</a:t>
            </a:r>
          </a:p>
          <a:p>
            <a:r>
              <a:rPr lang="en-GB" sz="1500">
                <a:effectLst/>
                <a:latin typeface="Metropolis" panose="00000500000000000000" pitchFamily="50" charset="0"/>
                <a:ea typeface="Times New Roman" panose="02020603050405020304" pitchFamily="18" charset="0"/>
                <a:cs typeface="Calibri" panose="020F0502020204030204" pitchFamily="34" charset="0"/>
              </a:rPr>
              <a:t>Written responses back by September 19</a:t>
            </a:r>
            <a:r>
              <a:rPr lang="en-GB" sz="1500" baseline="30000">
                <a:effectLst/>
                <a:latin typeface="Metropolis" panose="00000500000000000000" pitchFamily="50" charset="0"/>
                <a:ea typeface="Times New Roman" panose="02020603050405020304" pitchFamily="18" charset="0"/>
                <a:cs typeface="Calibri" panose="020F0502020204030204" pitchFamily="34" charset="0"/>
              </a:rPr>
              <a:t>th</a:t>
            </a:r>
            <a:r>
              <a:rPr lang="en-GB" sz="1500">
                <a:effectLst/>
                <a:latin typeface="Metropolis" panose="00000500000000000000" pitchFamily="50" charset="0"/>
                <a:ea typeface="Times New Roman" panose="02020603050405020304" pitchFamily="18" charset="0"/>
                <a:cs typeface="Calibri" panose="020F0502020204030204" pitchFamily="34" charset="0"/>
              </a:rPr>
              <a:t> (two weeks)</a:t>
            </a:r>
          </a:p>
          <a:p>
            <a:r>
              <a:rPr lang="en-GB" sz="1500">
                <a:latin typeface="Metropolis" panose="00000500000000000000" pitchFamily="50" charset="0"/>
                <a:ea typeface="Times New Roman" panose="02020603050405020304" pitchFamily="18" charset="0"/>
                <a:cs typeface="Calibri" panose="020F0502020204030204" pitchFamily="34" charset="0"/>
              </a:rPr>
              <a:t>Based on responses we will seek to provide a final proposal to the WG the meeting after next.  </a:t>
            </a: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sz="1500" b="1">
              <a:solidFill>
                <a:schemeClr val="accent4">
                  <a:lumMod val="60000"/>
                  <a:lumOff val="40000"/>
                </a:schemeClr>
              </a:solidFill>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sz="1500">
              <a:effectLst/>
              <a:latin typeface="Metropolis" panose="00000500000000000000" pitchFamily="50" charset="0"/>
              <a:ea typeface="Times New Roman" panose="02020603050405020304" pitchFamily="18" charset="0"/>
              <a:cs typeface="Calibri" panose="020F0502020204030204" pitchFamily="34" charset="0"/>
            </a:endParaRPr>
          </a:p>
          <a:p>
            <a:endParaRPr lang="en-GB"/>
          </a:p>
        </p:txBody>
      </p:sp>
      <p:sp>
        <p:nvSpPr>
          <p:cNvPr id="3" name="Footer Placeholder 2">
            <a:extLst>
              <a:ext uri="{FF2B5EF4-FFF2-40B4-BE49-F238E27FC236}">
                <a16:creationId xmlns:a16="http://schemas.microsoft.com/office/drawing/2014/main" id="{2ADEB84C-6241-06FE-CA67-FB80E6B0E4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684D1E-6B35-9987-2B7D-6CDBFE4FA8D4}"/>
              </a:ext>
            </a:extLst>
          </p:cNvPr>
          <p:cNvSpPr>
            <a:spLocks noGrp="1"/>
          </p:cNvSpPr>
          <p:nvPr>
            <p:ph type="sldNum" sz="quarter" idx="12"/>
          </p:nvPr>
        </p:nvSpPr>
        <p:spPr/>
        <p:txBody>
          <a:bodyPr/>
          <a:lstStyle/>
          <a:p>
            <a:fld id="{F7DBEFEF-2EF4-7341-AFBF-5942378A7132}" type="slidenum">
              <a:rPr lang="en-US" smtClean="0"/>
              <a:t>27</a:t>
            </a:fld>
            <a:endParaRPr lang="en-US"/>
          </a:p>
        </p:txBody>
      </p:sp>
      <p:sp>
        <p:nvSpPr>
          <p:cNvPr id="5" name="Date Placeholder 4">
            <a:extLst>
              <a:ext uri="{FF2B5EF4-FFF2-40B4-BE49-F238E27FC236}">
                <a16:creationId xmlns:a16="http://schemas.microsoft.com/office/drawing/2014/main" id="{333BC2FF-2A13-28A2-AF64-FDDAE9D71524}"/>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638C68E1-DACB-E9E2-C5A0-85DFFA774C36}"/>
              </a:ext>
            </a:extLst>
          </p:cNvPr>
          <p:cNvSpPr>
            <a:spLocks noGrp="1"/>
          </p:cNvSpPr>
          <p:nvPr>
            <p:ph type="title"/>
          </p:nvPr>
        </p:nvSpPr>
        <p:spPr/>
        <p:txBody>
          <a:bodyPr/>
          <a:lstStyle/>
          <a:p>
            <a:r>
              <a:rPr lang="en-GB"/>
              <a:t>Questions and Next Steps</a:t>
            </a:r>
          </a:p>
        </p:txBody>
      </p:sp>
      <p:pic>
        <p:nvPicPr>
          <p:cNvPr id="7" name="Picture 6">
            <a:extLst>
              <a:ext uri="{FF2B5EF4-FFF2-40B4-BE49-F238E27FC236}">
                <a16:creationId xmlns:a16="http://schemas.microsoft.com/office/drawing/2014/main" id="{0F7A7465-EF2A-80C7-3991-5B969A42466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4089733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28</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r>
              <a:rPr lang="en-GB" sz="1900"/>
              <a:t>Paper to be circulated separately after the meeting</a:t>
            </a:r>
          </a:p>
          <a:p>
            <a:r>
              <a:rPr lang="en-GB" sz="1900">
                <a:effectLst/>
                <a:latin typeface="Metropolis" panose="00000500000000000000" pitchFamily="50" charset="0"/>
                <a:ea typeface="Arial" panose="020B0604020202020204" pitchFamily="34" charset="0"/>
                <a:cs typeface="Arial" panose="020B0604020202020204" pitchFamily="34" charset="0"/>
              </a:rPr>
              <a:t>Feedback requested by 19 September.</a:t>
            </a:r>
          </a:p>
          <a:p>
            <a:r>
              <a:rPr lang="en-GB"/>
              <a:t> </a:t>
            </a:r>
            <a:endParaRPr lang="en-GB">
              <a:latin typeface="Metropolis"/>
              <a:cs typeface="Arial"/>
            </a:endParaRP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Title 5">
            <a:extLst>
              <a:ext uri="{FF2B5EF4-FFF2-40B4-BE49-F238E27FC236}">
                <a16:creationId xmlns:a16="http://schemas.microsoft.com/office/drawing/2014/main" id="{3461899C-F7FC-226C-F00A-E91A7D90EFBD}"/>
              </a:ext>
            </a:extLst>
          </p:cNvPr>
          <p:cNvSpPr txBox="1">
            <a:spLocks/>
          </p:cNvSpPr>
          <p:nvPr/>
        </p:nvSpPr>
        <p:spPr>
          <a:xfrm>
            <a:off x="359883" y="995875"/>
            <a:ext cx="10124309" cy="1776522"/>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n-GB" sz="4400" b="0" i="0" kern="1200" smtClean="0">
                <a:solidFill>
                  <a:schemeClr val="bg1"/>
                </a:solidFill>
                <a:effectLst/>
                <a:latin typeface="Metropolis Black" pitchFamily="2" charset="77"/>
                <a:ea typeface="+mj-ea"/>
                <a:cs typeface="Arial Black" panose="020B0604020202020204" pitchFamily="34" charset="0"/>
              </a:defRPr>
            </a:lvl1pPr>
          </a:lstStyle>
          <a:p>
            <a:r>
              <a:rPr lang="en-GB"/>
              <a:t>New Papers</a:t>
            </a:r>
            <a:br>
              <a:rPr lang="en-GB"/>
            </a:br>
            <a:r>
              <a:rPr lang="en-GB" sz="3200"/>
              <a:t>2. MLA Operator Evaluation Criteria</a:t>
            </a:r>
            <a:endParaRPr lang="en-GB"/>
          </a:p>
        </p:txBody>
      </p:sp>
    </p:spTree>
    <p:extLst>
      <p:ext uri="{BB962C8B-B14F-4D97-AF65-F5344CB8AC3E}">
        <p14:creationId xmlns:p14="http://schemas.microsoft.com/office/powerpoint/2010/main" val="1776921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a:extLst>
              <a:ext uri="{FF2B5EF4-FFF2-40B4-BE49-F238E27FC236}">
                <a16:creationId xmlns:a16="http://schemas.microsoft.com/office/drawing/2014/main" id="{77C09F27-E533-0E47-8F04-610822E02771}"/>
              </a:ext>
            </a:extLst>
          </p:cNvPr>
          <p:cNvGraphicFramePr>
            <a:graphicFrameLocks noGrp="1"/>
          </p:cNvGraphicFramePr>
          <p:nvPr>
            <p:extLst>
              <p:ext uri="{D42A27DB-BD31-4B8C-83A1-F6EECF244321}">
                <p14:modId xmlns:p14="http://schemas.microsoft.com/office/powerpoint/2010/main" val="3685019377"/>
              </p:ext>
            </p:extLst>
          </p:nvPr>
        </p:nvGraphicFramePr>
        <p:xfrm>
          <a:off x="600687" y="3039543"/>
          <a:ext cx="11279887" cy="2735279"/>
        </p:xfrm>
        <a:graphic>
          <a:graphicData uri="http://schemas.openxmlformats.org/drawingml/2006/table">
            <a:tbl>
              <a:tblPr firstRow="1" bandRow="1">
                <a:tableStyleId>{5C22544A-7EE6-4342-B048-85BDC9FD1C3A}</a:tableStyleId>
              </a:tblPr>
              <a:tblGrid>
                <a:gridCol w="591619">
                  <a:extLst>
                    <a:ext uri="{9D8B030D-6E8A-4147-A177-3AD203B41FA5}">
                      <a16:colId xmlns:a16="http://schemas.microsoft.com/office/drawing/2014/main" val="1439911561"/>
                    </a:ext>
                  </a:extLst>
                </a:gridCol>
                <a:gridCol w="3562756">
                  <a:extLst>
                    <a:ext uri="{9D8B030D-6E8A-4147-A177-3AD203B41FA5}">
                      <a16:colId xmlns:a16="http://schemas.microsoft.com/office/drawing/2014/main" val="4165941395"/>
                    </a:ext>
                  </a:extLst>
                </a:gridCol>
                <a:gridCol w="3562756">
                  <a:extLst>
                    <a:ext uri="{9D8B030D-6E8A-4147-A177-3AD203B41FA5}">
                      <a16:colId xmlns:a16="http://schemas.microsoft.com/office/drawing/2014/main" val="1209919189"/>
                    </a:ext>
                  </a:extLst>
                </a:gridCol>
                <a:gridCol w="3562756">
                  <a:extLst>
                    <a:ext uri="{9D8B030D-6E8A-4147-A177-3AD203B41FA5}">
                      <a16:colId xmlns:a16="http://schemas.microsoft.com/office/drawing/2014/main" val="1516504660"/>
                    </a:ext>
                  </a:extLst>
                </a:gridCol>
              </a:tblGrid>
              <a:tr h="378557">
                <a:tc>
                  <a:txBody>
                    <a:bodyPr/>
                    <a:lstStyle/>
                    <a:p>
                      <a:pPr algn="ctr"/>
                      <a:endParaRPr lang="en-GB"/>
                    </a:p>
                  </a:txBody>
                  <a:tcPr/>
                </a:tc>
                <a:tc>
                  <a:txBody>
                    <a:bodyPr/>
                    <a:lstStyle/>
                    <a:p>
                      <a:pPr algn="ctr"/>
                      <a:r>
                        <a:rPr lang="en-GB" sz="1400"/>
                        <a:t>Sept</a:t>
                      </a:r>
                    </a:p>
                  </a:txBody>
                  <a:tcPr/>
                </a:tc>
                <a:tc>
                  <a:txBody>
                    <a:bodyPr/>
                    <a:lstStyle/>
                    <a:p>
                      <a:pPr algn="ctr"/>
                      <a:r>
                        <a:rPr lang="en-GB" sz="1400"/>
                        <a:t>Oct</a:t>
                      </a:r>
                    </a:p>
                  </a:txBody>
                  <a:tcPr/>
                </a:tc>
                <a:tc>
                  <a:txBody>
                    <a:bodyPr/>
                    <a:lstStyle/>
                    <a:p>
                      <a:pPr algn="ctr"/>
                      <a:r>
                        <a:rPr lang="en-GB" sz="1400"/>
                        <a:t>Nov</a:t>
                      </a:r>
                    </a:p>
                  </a:txBody>
                  <a:tcPr/>
                </a:tc>
                <a:extLst>
                  <a:ext uri="{0D108BD9-81ED-4DB2-BD59-A6C34878D82A}">
                    <a16:rowId xmlns:a16="http://schemas.microsoft.com/office/drawing/2014/main" val="2757224656"/>
                  </a:ext>
                </a:extLst>
              </a:tr>
              <a:tr h="785574">
                <a:tc>
                  <a:txBody>
                    <a:bodyPr/>
                    <a:lstStyle/>
                    <a:p>
                      <a:r>
                        <a:rPr lang="en-GB" sz="1000" b="1"/>
                        <a:t>VRP WG</a:t>
                      </a:r>
                    </a:p>
                  </a:txBody>
                  <a:tcPr anchor="ct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57412971"/>
                  </a:ext>
                </a:extLst>
              </a:tr>
              <a:tr h="785574">
                <a:tc>
                  <a:txBody>
                    <a:bodyPr/>
                    <a:lstStyle/>
                    <a:p>
                      <a:r>
                        <a:rPr lang="en-GB" sz="1000" b="1"/>
                        <a:t>VRP IG</a:t>
                      </a:r>
                    </a:p>
                  </a:txBody>
                  <a:tcPr anchor="ct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550534589"/>
                  </a:ext>
                </a:extLst>
              </a:tr>
              <a:tr h="785574">
                <a:tc>
                  <a:txBody>
                    <a:bodyPr/>
                    <a:lstStyle/>
                    <a:p>
                      <a:r>
                        <a:rPr lang="en-GB" sz="1000" b="1"/>
                        <a:t>JROC Board</a:t>
                      </a:r>
                    </a:p>
                  </a:txBody>
                  <a:tcPr anchor="ct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934311470"/>
                  </a:ext>
                </a:extLst>
              </a:tr>
            </a:tbl>
          </a:graphicData>
        </a:graphic>
      </p:graphicFrame>
      <p:sp>
        <p:nvSpPr>
          <p:cNvPr id="2" name="Footer Placeholder 1">
            <a:extLst>
              <a:ext uri="{FF2B5EF4-FFF2-40B4-BE49-F238E27FC236}">
                <a16:creationId xmlns:a16="http://schemas.microsoft.com/office/drawing/2014/main" id="{256D6098-82FA-7CAE-3407-9489FD665A5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C33C0D58-CE97-1266-128E-724BB2620C2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6D154A62-5776-0E62-ED77-0AB3D74667B9}"/>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04/09/2024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D8C18679-E817-C0BE-ADE8-747D5FDE509A}"/>
              </a:ext>
            </a:extLst>
          </p:cNvPr>
          <p:cNvSpPr>
            <a:spLocks noGrp="1"/>
          </p:cNvSpPr>
          <p:nvPr>
            <p:ph type="title"/>
          </p:nvPr>
        </p:nvSpPr>
        <p:spPr>
          <a:xfrm>
            <a:off x="335279" y="770949"/>
            <a:ext cx="9593812" cy="495922"/>
          </a:xfrm>
        </p:spPr>
        <p:txBody>
          <a:bodyPr/>
          <a:lstStyle/>
          <a:p>
            <a:r>
              <a:rPr lang="en-GB"/>
              <a:t>MLA operator decision approach</a:t>
            </a:r>
          </a:p>
        </p:txBody>
      </p:sp>
      <p:sp>
        <p:nvSpPr>
          <p:cNvPr id="6" name="Content Placeholder 5">
            <a:extLst>
              <a:ext uri="{FF2B5EF4-FFF2-40B4-BE49-F238E27FC236}">
                <a16:creationId xmlns:a16="http://schemas.microsoft.com/office/drawing/2014/main" id="{A031A359-BC82-9EFD-C85E-6FFE1C4FB63E}"/>
              </a:ext>
            </a:extLst>
          </p:cNvPr>
          <p:cNvSpPr>
            <a:spLocks noGrp="1"/>
          </p:cNvSpPr>
          <p:nvPr>
            <p:ph idx="1"/>
          </p:nvPr>
        </p:nvSpPr>
        <p:spPr>
          <a:xfrm>
            <a:off x="360000" y="1260000"/>
            <a:ext cx="11436721" cy="1787420"/>
          </a:xfrm>
        </p:spPr>
        <p:txBody>
          <a:bodyPr>
            <a:normAutofit/>
          </a:bodyPr>
          <a:lstStyle/>
          <a:p>
            <a:pPr marL="742950" lvl="1" indent="-285750">
              <a:lnSpc>
                <a:spcPct val="100000"/>
              </a:lnSpc>
              <a:buFont typeface="Arial" panose="020B0604020202020204" pitchFamily="34" charset="0"/>
              <a:buChar char="•"/>
            </a:pPr>
            <a:r>
              <a:rPr lang="en-GB" sz="1400"/>
              <a:t>The decision on which entity will operate the wave 1 MLA is a key one and one that needs to be made in a timely fashion given the implications for the 2025 funding round and the need for the chosen entity to ready itself for the rollout of the wave 1 VRPs in H1 2025.</a:t>
            </a:r>
          </a:p>
          <a:p>
            <a:pPr marL="742950" lvl="1" indent="-285750">
              <a:lnSpc>
                <a:spcPct val="100000"/>
              </a:lnSpc>
              <a:buFont typeface="Arial" panose="020B0604020202020204" pitchFamily="34" charset="0"/>
              <a:buChar char="•"/>
            </a:pPr>
            <a:r>
              <a:rPr lang="en-GB" sz="1400"/>
              <a:t>It is important that we take into account stakeholder views and operate a robust process to assess the optimal operator for the MLA.</a:t>
            </a:r>
          </a:p>
          <a:p>
            <a:pPr marL="742950" lvl="1" indent="-285750">
              <a:lnSpc>
                <a:spcPct val="100000"/>
              </a:lnSpc>
              <a:buFont typeface="Arial" panose="020B0604020202020204" pitchFamily="34" charset="0"/>
              <a:buChar char="•"/>
            </a:pPr>
            <a:r>
              <a:rPr lang="en-GB" sz="1400"/>
              <a:t>In light of this we will run the following process to work through the recommendation, which allows a final decision to be made to the JROC Board in November. </a:t>
            </a:r>
          </a:p>
        </p:txBody>
      </p:sp>
      <p:sp>
        <p:nvSpPr>
          <p:cNvPr id="10" name="Content Placeholder 5">
            <a:extLst>
              <a:ext uri="{FF2B5EF4-FFF2-40B4-BE49-F238E27FC236}">
                <a16:creationId xmlns:a16="http://schemas.microsoft.com/office/drawing/2014/main" id="{2878B428-A70C-4243-9196-350B44C07E85}"/>
              </a:ext>
            </a:extLst>
          </p:cNvPr>
          <p:cNvSpPr txBox="1">
            <a:spLocks/>
          </p:cNvSpPr>
          <p:nvPr/>
        </p:nvSpPr>
        <p:spPr>
          <a:xfrm>
            <a:off x="360000" y="5862720"/>
            <a:ext cx="11436721" cy="70847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42950" marR="0" lvl="1" indent="-28575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GB" sz="14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The following slides provide a high-level overview of the options for the organisation which will operate the MLA and the criteria we plan to use to evaluate the options.</a:t>
            </a:r>
          </a:p>
        </p:txBody>
      </p:sp>
      <p:sp>
        <p:nvSpPr>
          <p:cNvPr id="18" name="Flowchart: Decision 17">
            <a:extLst>
              <a:ext uri="{FF2B5EF4-FFF2-40B4-BE49-F238E27FC236}">
                <a16:creationId xmlns:a16="http://schemas.microsoft.com/office/drawing/2014/main" id="{484AF7D4-9804-96F3-9B3B-4055B24E6C0D}"/>
              </a:ext>
            </a:extLst>
          </p:cNvPr>
          <p:cNvSpPr/>
          <p:nvPr/>
        </p:nvSpPr>
        <p:spPr>
          <a:xfrm>
            <a:off x="1439800" y="3606005"/>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9" name="TextBox 18">
            <a:extLst>
              <a:ext uri="{FF2B5EF4-FFF2-40B4-BE49-F238E27FC236}">
                <a16:creationId xmlns:a16="http://schemas.microsoft.com/office/drawing/2014/main" id="{874E69BD-205B-49E9-9398-4A7E04F8DE8F}"/>
              </a:ext>
            </a:extLst>
          </p:cNvPr>
          <p:cNvSpPr txBox="1"/>
          <p:nvPr/>
        </p:nvSpPr>
        <p:spPr>
          <a:xfrm>
            <a:off x="820686" y="3734066"/>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Evaluation criteria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Outline operator options</a:t>
            </a:r>
          </a:p>
        </p:txBody>
      </p:sp>
      <p:sp>
        <p:nvSpPr>
          <p:cNvPr id="22" name="Flowchart: Decision 21">
            <a:extLst>
              <a:ext uri="{FF2B5EF4-FFF2-40B4-BE49-F238E27FC236}">
                <a16:creationId xmlns:a16="http://schemas.microsoft.com/office/drawing/2014/main" id="{D3A8090E-A651-6C45-5ED8-441247B0AD6C}"/>
              </a:ext>
            </a:extLst>
          </p:cNvPr>
          <p:cNvSpPr/>
          <p:nvPr/>
        </p:nvSpPr>
        <p:spPr>
          <a:xfrm>
            <a:off x="3358247" y="3606005"/>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3" name="TextBox 22">
            <a:extLst>
              <a:ext uri="{FF2B5EF4-FFF2-40B4-BE49-F238E27FC236}">
                <a16:creationId xmlns:a16="http://schemas.microsoft.com/office/drawing/2014/main" id="{19879B8E-B9C6-F624-29A1-EB967D05BA49}"/>
              </a:ext>
            </a:extLst>
          </p:cNvPr>
          <p:cNvSpPr txBox="1"/>
          <p:nvPr/>
        </p:nvSpPr>
        <p:spPr>
          <a:xfrm>
            <a:off x="2735854" y="3741741"/>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Functional capabilities for MLA operator</a:t>
            </a:r>
          </a:p>
        </p:txBody>
      </p:sp>
      <p:sp>
        <p:nvSpPr>
          <p:cNvPr id="24" name="TextBox 23">
            <a:extLst>
              <a:ext uri="{FF2B5EF4-FFF2-40B4-BE49-F238E27FC236}">
                <a16:creationId xmlns:a16="http://schemas.microsoft.com/office/drawing/2014/main" id="{5BCF80EF-78C1-8921-2CA4-936A7B8F6849}"/>
              </a:ext>
            </a:extLst>
          </p:cNvPr>
          <p:cNvSpPr txBox="1"/>
          <p:nvPr/>
        </p:nvSpPr>
        <p:spPr>
          <a:xfrm>
            <a:off x="3181674" y="3409034"/>
            <a:ext cx="53036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19/09</a:t>
            </a:r>
          </a:p>
        </p:txBody>
      </p:sp>
      <p:sp>
        <p:nvSpPr>
          <p:cNvPr id="25" name="Flowchart: Decision 24">
            <a:extLst>
              <a:ext uri="{FF2B5EF4-FFF2-40B4-BE49-F238E27FC236}">
                <a16:creationId xmlns:a16="http://schemas.microsoft.com/office/drawing/2014/main" id="{DC7BEF38-D2EF-7CD6-CDC5-BF9EA588ACC6}"/>
              </a:ext>
            </a:extLst>
          </p:cNvPr>
          <p:cNvSpPr/>
          <p:nvPr/>
        </p:nvSpPr>
        <p:spPr>
          <a:xfrm>
            <a:off x="5168645" y="3590913"/>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9DCFC54A-3066-89E7-BC09-610BA4A9F0D0}"/>
              </a:ext>
            </a:extLst>
          </p:cNvPr>
          <p:cNvSpPr txBox="1"/>
          <p:nvPr/>
        </p:nvSpPr>
        <p:spPr>
          <a:xfrm>
            <a:off x="4405359" y="3725043"/>
            <a:ext cx="172980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Operator evaluation – first cut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Seeking feedback from participants</a:t>
            </a:r>
          </a:p>
        </p:txBody>
      </p:sp>
      <p:sp>
        <p:nvSpPr>
          <p:cNvPr id="27" name="TextBox 26">
            <a:extLst>
              <a:ext uri="{FF2B5EF4-FFF2-40B4-BE49-F238E27FC236}">
                <a16:creationId xmlns:a16="http://schemas.microsoft.com/office/drawing/2014/main" id="{7A970775-C38F-5631-BCD7-67AFD5FF8A8B}"/>
              </a:ext>
            </a:extLst>
          </p:cNvPr>
          <p:cNvSpPr txBox="1"/>
          <p:nvPr/>
        </p:nvSpPr>
        <p:spPr>
          <a:xfrm>
            <a:off x="5028731" y="3395293"/>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3/10</a:t>
            </a:r>
          </a:p>
        </p:txBody>
      </p:sp>
      <p:sp>
        <p:nvSpPr>
          <p:cNvPr id="28" name="Flowchart: Decision 27">
            <a:extLst>
              <a:ext uri="{FF2B5EF4-FFF2-40B4-BE49-F238E27FC236}">
                <a16:creationId xmlns:a16="http://schemas.microsoft.com/office/drawing/2014/main" id="{F03D8FD7-7DF0-4D00-22E0-F9BB1B669EEC}"/>
              </a:ext>
            </a:extLst>
          </p:cNvPr>
          <p:cNvSpPr/>
          <p:nvPr/>
        </p:nvSpPr>
        <p:spPr>
          <a:xfrm>
            <a:off x="7142367" y="3604327"/>
            <a:ext cx="180000" cy="180000"/>
          </a:xfrm>
          <a:prstGeom prst="flowChartDecisi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9" name="TextBox 28">
            <a:extLst>
              <a:ext uri="{FF2B5EF4-FFF2-40B4-BE49-F238E27FC236}">
                <a16:creationId xmlns:a16="http://schemas.microsoft.com/office/drawing/2014/main" id="{298765E5-18F9-3D9E-FC71-CCE58E3B20C1}"/>
              </a:ext>
            </a:extLst>
          </p:cNvPr>
          <p:cNvSpPr txBox="1"/>
          <p:nvPr/>
        </p:nvSpPr>
        <p:spPr>
          <a:xfrm>
            <a:off x="6495423" y="3734066"/>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Finalise recommendation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by 1 Nov  </a:t>
            </a:r>
          </a:p>
        </p:txBody>
      </p:sp>
      <p:sp>
        <p:nvSpPr>
          <p:cNvPr id="30" name="TextBox 29">
            <a:extLst>
              <a:ext uri="{FF2B5EF4-FFF2-40B4-BE49-F238E27FC236}">
                <a16:creationId xmlns:a16="http://schemas.microsoft.com/office/drawing/2014/main" id="{27A5CD5E-44B3-2AE9-4AA3-3DAEDD3B6E83}"/>
              </a:ext>
            </a:extLst>
          </p:cNvPr>
          <p:cNvSpPr txBox="1"/>
          <p:nvPr/>
        </p:nvSpPr>
        <p:spPr>
          <a:xfrm>
            <a:off x="7007481" y="3396949"/>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17/10</a:t>
            </a:r>
          </a:p>
        </p:txBody>
      </p:sp>
      <p:sp>
        <p:nvSpPr>
          <p:cNvPr id="31" name="Flowchart: Decision 30">
            <a:extLst>
              <a:ext uri="{FF2B5EF4-FFF2-40B4-BE49-F238E27FC236}">
                <a16:creationId xmlns:a16="http://schemas.microsoft.com/office/drawing/2014/main" id="{9C4E5EFE-C67F-ABE8-FED5-03AC411E8576}"/>
              </a:ext>
            </a:extLst>
          </p:cNvPr>
          <p:cNvSpPr/>
          <p:nvPr/>
        </p:nvSpPr>
        <p:spPr>
          <a:xfrm>
            <a:off x="4221108" y="4382536"/>
            <a:ext cx="180000" cy="180000"/>
          </a:xfrm>
          <a:prstGeom prst="flowChartDecision">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2" name="TextBox 31">
            <a:extLst>
              <a:ext uri="{FF2B5EF4-FFF2-40B4-BE49-F238E27FC236}">
                <a16:creationId xmlns:a16="http://schemas.microsoft.com/office/drawing/2014/main" id="{04CDBB0A-5173-F793-3310-1ABAE974F14F}"/>
              </a:ext>
            </a:extLst>
          </p:cNvPr>
          <p:cNvSpPr txBox="1"/>
          <p:nvPr/>
        </p:nvSpPr>
        <p:spPr>
          <a:xfrm>
            <a:off x="3568986" y="4510454"/>
            <a:ext cx="14842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Review evaluation criteria, operator options &amp; functional capabilities</a:t>
            </a:r>
          </a:p>
        </p:txBody>
      </p:sp>
      <p:sp>
        <p:nvSpPr>
          <p:cNvPr id="33" name="TextBox 32">
            <a:extLst>
              <a:ext uri="{FF2B5EF4-FFF2-40B4-BE49-F238E27FC236}">
                <a16:creationId xmlns:a16="http://schemas.microsoft.com/office/drawing/2014/main" id="{2F33F5A3-4C60-D70F-1816-4C05ACB695FF}"/>
              </a:ext>
            </a:extLst>
          </p:cNvPr>
          <p:cNvSpPr txBox="1"/>
          <p:nvPr/>
        </p:nvSpPr>
        <p:spPr>
          <a:xfrm>
            <a:off x="4020670" y="4176900"/>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27/09</a:t>
            </a:r>
          </a:p>
        </p:txBody>
      </p:sp>
      <p:sp>
        <p:nvSpPr>
          <p:cNvPr id="34" name="Flowchart: Decision 33">
            <a:extLst>
              <a:ext uri="{FF2B5EF4-FFF2-40B4-BE49-F238E27FC236}">
                <a16:creationId xmlns:a16="http://schemas.microsoft.com/office/drawing/2014/main" id="{FF8DE2C5-7F71-4FD8-0EA3-29E5D031E254}"/>
              </a:ext>
            </a:extLst>
          </p:cNvPr>
          <p:cNvSpPr/>
          <p:nvPr/>
        </p:nvSpPr>
        <p:spPr>
          <a:xfrm>
            <a:off x="7816113" y="4366833"/>
            <a:ext cx="180000" cy="180000"/>
          </a:xfrm>
          <a:prstGeom prst="flowChartDecision">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5" name="TextBox 34">
            <a:extLst>
              <a:ext uri="{FF2B5EF4-FFF2-40B4-BE49-F238E27FC236}">
                <a16:creationId xmlns:a16="http://schemas.microsoft.com/office/drawing/2014/main" id="{78B498F6-02BF-94BD-15C3-7BF8B9B54B0D}"/>
              </a:ext>
            </a:extLst>
          </p:cNvPr>
          <p:cNvSpPr txBox="1"/>
          <p:nvPr/>
        </p:nvSpPr>
        <p:spPr>
          <a:xfrm>
            <a:off x="7158030" y="4497432"/>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Review operator recommendation </a:t>
            </a:r>
          </a:p>
        </p:txBody>
      </p:sp>
      <p:sp>
        <p:nvSpPr>
          <p:cNvPr id="36" name="TextBox 35">
            <a:extLst>
              <a:ext uri="{FF2B5EF4-FFF2-40B4-BE49-F238E27FC236}">
                <a16:creationId xmlns:a16="http://schemas.microsoft.com/office/drawing/2014/main" id="{AEC97136-F7A9-6117-16A1-63752FAF18C0}"/>
              </a:ext>
            </a:extLst>
          </p:cNvPr>
          <p:cNvSpPr txBox="1"/>
          <p:nvPr/>
        </p:nvSpPr>
        <p:spPr>
          <a:xfrm>
            <a:off x="7613669" y="4187122"/>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30/10</a:t>
            </a:r>
          </a:p>
        </p:txBody>
      </p:sp>
      <p:sp>
        <p:nvSpPr>
          <p:cNvPr id="37" name="Rectangle 36">
            <a:extLst>
              <a:ext uri="{FF2B5EF4-FFF2-40B4-BE49-F238E27FC236}">
                <a16:creationId xmlns:a16="http://schemas.microsoft.com/office/drawing/2014/main" id="{34C612CA-78BE-D80B-AAFA-620231585D3A}"/>
              </a:ext>
            </a:extLst>
          </p:cNvPr>
          <p:cNvSpPr/>
          <p:nvPr/>
        </p:nvSpPr>
        <p:spPr>
          <a:xfrm>
            <a:off x="1696068" y="3611492"/>
            <a:ext cx="1620627" cy="159422"/>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20" name="TextBox 19">
            <a:extLst>
              <a:ext uri="{FF2B5EF4-FFF2-40B4-BE49-F238E27FC236}">
                <a16:creationId xmlns:a16="http://schemas.microsoft.com/office/drawing/2014/main" id="{D558F211-33E4-C88C-AD6D-D2191114B93D}"/>
              </a:ext>
            </a:extLst>
          </p:cNvPr>
          <p:cNvSpPr txBox="1"/>
          <p:nvPr/>
        </p:nvSpPr>
        <p:spPr>
          <a:xfrm>
            <a:off x="1304914" y="3436088"/>
            <a:ext cx="44977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5/09</a:t>
            </a:r>
          </a:p>
        </p:txBody>
      </p:sp>
      <p:sp>
        <p:nvSpPr>
          <p:cNvPr id="38" name="Rectangle 37">
            <a:extLst>
              <a:ext uri="{FF2B5EF4-FFF2-40B4-BE49-F238E27FC236}">
                <a16:creationId xmlns:a16="http://schemas.microsoft.com/office/drawing/2014/main" id="{8E469326-71C4-55FE-9BA1-2B90453A9B8B}"/>
              </a:ext>
            </a:extLst>
          </p:cNvPr>
          <p:cNvSpPr/>
          <p:nvPr/>
        </p:nvSpPr>
        <p:spPr>
          <a:xfrm>
            <a:off x="3579799" y="3603399"/>
            <a:ext cx="1540581" cy="167514"/>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39" name="Rectangle 38">
            <a:extLst>
              <a:ext uri="{FF2B5EF4-FFF2-40B4-BE49-F238E27FC236}">
                <a16:creationId xmlns:a16="http://schemas.microsoft.com/office/drawing/2014/main" id="{48FFB0EA-2A4D-B07D-7808-C2F8FA2990C7}"/>
              </a:ext>
            </a:extLst>
          </p:cNvPr>
          <p:cNvSpPr/>
          <p:nvPr/>
        </p:nvSpPr>
        <p:spPr>
          <a:xfrm>
            <a:off x="5419108" y="3595190"/>
            <a:ext cx="1702259" cy="175723"/>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40" name="Rectangle 39">
            <a:extLst>
              <a:ext uri="{FF2B5EF4-FFF2-40B4-BE49-F238E27FC236}">
                <a16:creationId xmlns:a16="http://schemas.microsoft.com/office/drawing/2014/main" id="{5AEB1179-5012-D4D6-6725-1C04F7631D88}"/>
              </a:ext>
            </a:extLst>
          </p:cNvPr>
          <p:cNvSpPr/>
          <p:nvPr/>
        </p:nvSpPr>
        <p:spPr>
          <a:xfrm>
            <a:off x="7369561" y="3595191"/>
            <a:ext cx="970361" cy="164664"/>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000000"/>
                </a:solidFill>
                <a:effectLst/>
                <a:uLnTx/>
                <a:uFillTx/>
                <a:latin typeface="Metropolis" panose="00000500000000000000" pitchFamily="50" charset="0"/>
                <a:ea typeface="+mn-ea"/>
                <a:cs typeface="+mn-cs"/>
              </a:rPr>
              <a:t>Feedback window</a:t>
            </a:r>
          </a:p>
        </p:txBody>
      </p:sp>
      <p:sp>
        <p:nvSpPr>
          <p:cNvPr id="41" name="Flowchart: Decision 40">
            <a:extLst>
              <a:ext uri="{FF2B5EF4-FFF2-40B4-BE49-F238E27FC236}">
                <a16:creationId xmlns:a16="http://schemas.microsoft.com/office/drawing/2014/main" id="{C89DA1D2-5F16-EF55-7631-1FEE4CF7B50C}"/>
              </a:ext>
            </a:extLst>
          </p:cNvPr>
          <p:cNvSpPr/>
          <p:nvPr/>
        </p:nvSpPr>
        <p:spPr>
          <a:xfrm>
            <a:off x="5446151" y="5189705"/>
            <a:ext cx="180000" cy="180000"/>
          </a:xfrm>
          <a:prstGeom prst="flowChartDecision">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2" name="TextBox 41">
            <a:extLst>
              <a:ext uri="{FF2B5EF4-FFF2-40B4-BE49-F238E27FC236}">
                <a16:creationId xmlns:a16="http://schemas.microsoft.com/office/drawing/2014/main" id="{429E757A-56F9-7EDB-FAA0-8593A3C6A4E4}"/>
              </a:ext>
            </a:extLst>
          </p:cNvPr>
          <p:cNvSpPr txBox="1"/>
          <p:nvPr/>
        </p:nvSpPr>
        <p:spPr>
          <a:xfrm>
            <a:off x="4794029" y="5317623"/>
            <a:ext cx="148424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Progress update</a:t>
            </a:r>
          </a:p>
        </p:txBody>
      </p:sp>
      <p:sp>
        <p:nvSpPr>
          <p:cNvPr id="43" name="TextBox 42">
            <a:extLst>
              <a:ext uri="{FF2B5EF4-FFF2-40B4-BE49-F238E27FC236}">
                <a16:creationId xmlns:a16="http://schemas.microsoft.com/office/drawing/2014/main" id="{B6D5EFFE-25AC-8A03-E437-5FB9E3DBE071}"/>
              </a:ext>
            </a:extLst>
          </p:cNvPr>
          <p:cNvSpPr txBox="1"/>
          <p:nvPr/>
        </p:nvSpPr>
        <p:spPr>
          <a:xfrm>
            <a:off x="5245713" y="4984069"/>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7/10</a:t>
            </a:r>
          </a:p>
        </p:txBody>
      </p:sp>
      <p:sp>
        <p:nvSpPr>
          <p:cNvPr id="44" name="Flowchart: Decision 43">
            <a:extLst>
              <a:ext uri="{FF2B5EF4-FFF2-40B4-BE49-F238E27FC236}">
                <a16:creationId xmlns:a16="http://schemas.microsoft.com/office/drawing/2014/main" id="{2E8D6B4E-7839-8F52-85B5-D2AD039C5B69}"/>
              </a:ext>
            </a:extLst>
          </p:cNvPr>
          <p:cNvSpPr/>
          <p:nvPr/>
        </p:nvSpPr>
        <p:spPr>
          <a:xfrm>
            <a:off x="8618363" y="5189705"/>
            <a:ext cx="180000" cy="180000"/>
          </a:xfrm>
          <a:prstGeom prst="flowChartDecision">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5" name="TextBox 44">
            <a:extLst>
              <a:ext uri="{FF2B5EF4-FFF2-40B4-BE49-F238E27FC236}">
                <a16:creationId xmlns:a16="http://schemas.microsoft.com/office/drawing/2014/main" id="{7FD48F84-E6BA-0C0C-B35C-97B573BB2BB8}"/>
              </a:ext>
            </a:extLst>
          </p:cNvPr>
          <p:cNvSpPr txBox="1"/>
          <p:nvPr/>
        </p:nvSpPr>
        <p:spPr>
          <a:xfrm>
            <a:off x="7966241" y="5317623"/>
            <a:ext cx="148424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Decide on organisation to operate MLA </a:t>
            </a:r>
          </a:p>
        </p:txBody>
      </p:sp>
      <p:sp>
        <p:nvSpPr>
          <p:cNvPr id="46" name="TextBox 45">
            <a:extLst>
              <a:ext uri="{FF2B5EF4-FFF2-40B4-BE49-F238E27FC236}">
                <a16:creationId xmlns:a16="http://schemas.microsoft.com/office/drawing/2014/main" id="{3D9017CB-88D4-E0DD-05DE-5EC35F08AF6C}"/>
              </a:ext>
            </a:extLst>
          </p:cNvPr>
          <p:cNvSpPr txBox="1"/>
          <p:nvPr/>
        </p:nvSpPr>
        <p:spPr>
          <a:xfrm>
            <a:off x="8408960" y="4984069"/>
            <a:ext cx="587681"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Metropolis" panose="00000500000000000000" pitchFamily="50" charset="0"/>
                <a:ea typeface="+mn-ea"/>
                <a:cs typeface="+mn-cs"/>
              </a:rPr>
              <a:t>7/11</a:t>
            </a:r>
          </a:p>
        </p:txBody>
      </p:sp>
      <p:cxnSp>
        <p:nvCxnSpPr>
          <p:cNvPr id="48" name="Connector: Elbow 47">
            <a:extLst>
              <a:ext uri="{FF2B5EF4-FFF2-40B4-BE49-F238E27FC236}">
                <a16:creationId xmlns:a16="http://schemas.microsoft.com/office/drawing/2014/main" id="{599BD55B-9737-F186-022C-0B7468271942}"/>
              </a:ext>
            </a:extLst>
          </p:cNvPr>
          <p:cNvCxnSpPr>
            <a:cxnSpLocks/>
          </p:cNvCxnSpPr>
          <p:nvPr/>
        </p:nvCxnSpPr>
        <p:spPr>
          <a:xfrm>
            <a:off x="3469341" y="4053400"/>
            <a:ext cx="750756" cy="417137"/>
          </a:xfrm>
          <a:prstGeom prst="bentConnector3">
            <a:avLst>
              <a:gd name="adj1" fmla="val -1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9EAE4497-2937-9849-4F02-04DF4595541D}"/>
              </a:ext>
            </a:extLst>
          </p:cNvPr>
          <p:cNvCxnSpPr>
            <a:cxnSpLocks/>
          </p:cNvCxnSpPr>
          <p:nvPr/>
        </p:nvCxnSpPr>
        <p:spPr>
          <a:xfrm>
            <a:off x="7232367" y="4035570"/>
            <a:ext cx="552049" cy="419176"/>
          </a:xfrm>
          <a:prstGeom prst="bentConnector3">
            <a:avLst>
              <a:gd name="adj1" fmla="val -1965"/>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068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344687" y="887042"/>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3</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9944100"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please turn on your camera if possible and please turn off your mic when you are not speaking. Please kindly raise your 'virtual hand' if you would like to speak, and state your affiliation first, or you can type your questions in Chat. </a:t>
            </a:r>
            <a:endParaRPr lang="en-GB">
              <a:latin typeface="Metropolis"/>
            </a:endParaRPr>
          </a:p>
          <a:p>
            <a:pPr marL="0" indent="0">
              <a:lnSpc>
                <a:spcPct val="100000"/>
              </a:lnSpc>
              <a:spcBef>
                <a:spcPts val="600"/>
              </a:spcBef>
              <a:buNone/>
            </a:pPr>
            <a:r>
              <a:rPr lang="en-GB" sz="1800" b="1" u="sng">
                <a:latin typeface="Metropolis"/>
                <a:cs typeface="Arial"/>
              </a:rPr>
              <a:t>Competition Law: </a:t>
            </a:r>
            <a:endParaRPr lang="en-GB">
              <a:latin typeface="Metropolis"/>
              <a:ea typeface="Calibri"/>
              <a:cs typeface="Arial"/>
            </a:endParaRPr>
          </a:p>
          <a:p>
            <a:pPr marL="285750" indent="-285750">
              <a:lnSpc>
                <a:spcPct val="100000"/>
              </a:lnSpc>
              <a:spcBef>
                <a:spcPts val="600"/>
              </a:spcBef>
            </a:pPr>
            <a:r>
              <a:rPr lang="en-GB" sz="18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800">
                <a:latin typeface="Metropolis"/>
                <a:cs typeface="Arial"/>
              </a:rPr>
              <a:t>The 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8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800">
                <a:latin typeface="Metropolis"/>
                <a:cs typeface="Arial"/>
              </a:rPr>
              <a:t>You can and should share your expertise about the matters that are specific to today’s agenda and can talk about matters that are public.</a:t>
            </a:r>
            <a:endParaRPr lang="en-GB" sz="18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800">
                <a:latin typeface="Metropolis"/>
                <a:cs typeface="Arial"/>
              </a:rPr>
              <a:t>If any topic is raised which you feel uncomfortable discussing, please make this known and we will immediately adjourn discussions on that point.</a:t>
            </a:r>
            <a:endParaRPr lang="en-GB" sz="1800">
              <a:latin typeface="Metropolis"/>
              <a:ea typeface="Calibri"/>
              <a:cs typeface="Arial"/>
            </a:endParaRPr>
          </a:p>
        </p:txBody>
      </p:sp>
      <p:pic>
        <p:nvPicPr>
          <p:cNvPr id="3" name="Picture 2">
            <a:extLst>
              <a:ext uri="{FF2B5EF4-FFF2-40B4-BE49-F238E27FC236}">
                <a16:creationId xmlns:a16="http://schemas.microsoft.com/office/drawing/2014/main" id="{DB2189A2-91CB-DD21-3574-014DC142E14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74464"/>
            <a:ext cx="1276393" cy="407487"/>
          </a:xfrm>
          <a:prstGeom prst="rect">
            <a:avLst/>
          </a:prstGeom>
        </p:spPr>
      </p:pic>
    </p:spTree>
    <p:extLst>
      <p:ext uri="{BB962C8B-B14F-4D97-AF65-F5344CB8AC3E}">
        <p14:creationId xmlns:p14="http://schemas.microsoft.com/office/powerpoint/2010/main" val="3309997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E4BFD8-3045-826B-9BAF-406E46E5C0C5}"/>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6A0D1E2-D5E9-E967-0451-12BF151F2238}"/>
              </a:ext>
            </a:extLst>
          </p:cNvPr>
          <p:cNvSpPr>
            <a:spLocks noGrp="1"/>
          </p:cNvSpPr>
          <p:nvPr>
            <p:ph type="sldNum" sz="quarter" idx="12"/>
          </p:nvPr>
        </p:nvSpPr>
        <p:spPr/>
        <p:txBody>
          <a:bodyPr/>
          <a:lstStyle/>
          <a:p>
            <a:fld id="{F7DBEFEF-2EF4-7341-AFBF-5942378A7132}" type="slidenum">
              <a:rPr lang="en-US" smtClean="0"/>
              <a:t>30</a:t>
            </a:fld>
            <a:endParaRPr lang="en-US"/>
          </a:p>
        </p:txBody>
      </p:sp>
      <p:sp>
        <p:nvSpPr>
          <p:cNvPr id="4" name="Date Placeholder 3">
            <a:extLst>
              <a:ext uri="{FF2B5EF4-FFF2-40B4-BE49-F238E27FC236}">
                <a16:creationId xmlns:a16="http://schemas.microsoft.com/office/drawing/2014/main" id="{C0699EBF-1B7F-8610-DC5F-E7A80AA12FF5}"/>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746F891-AE9F-D6A6-7DD8-D0FB8406C623}"/>
              </a:ext>
            </a:extLst>
          </p:cNvPr>
          <p:cNvSpPr>
            <a:spLocks noGrp="1"/>
          </p:cNvSpPr>
          <p:nvPr>
            <p:ph type="title"/>
          </p:nvPr>
        </p:nvSpPr>
        <p:spPr/>
        <p:txBody>
          <a:bodyPr/>
          <a:lstStyle/>
          <a:p>
            <a:r>
              <a:rPr lang="en-GB"/>
              <a:t>Proposed options for the wave 1 MLA operator</a:t>
            </a:r>
          </a:p>
        </p:txBody>
      </p:sp>
      <p:sp>
        <p:nvSpPr>
          <p:cNvPr id="6" name="Content Placeholder 5">
            <a:extLst>
              <a:ext uri="{FF2B5EF4-FFF2-40B4-BE49-F238E27FC236}">
                <a16:creationId xmlns:a16="http://schemas.microsoft.com/office/drawing/2014/main" id="{244A2C03-698B-D9D0-946F-476C91AFA3B5}"/>
              </a:ext>
            </a:extLst>
          </p:cNvPr>
          <p:cNvSpPr>
            <a:spLocks noGrp="1"/>
          </p:cNvSpPr>
          <p:nvPr>
            <p:ph idx="1"/>
          </p:nvPr>
        </p:nvSpPr>
        <p:spPr>
          <a:xfrm>
            <a:off x="360000" y="1260000"/>
            <a:ext cx="11436721" cy="495922"/>
          </a:xfrm>
        </p:spPr>
        <p:txBody>
          <a:bodyPr/>
          <a:lstStyle/>
          <a:p>
            <a:r>
              <a:rPr lang="en-GB"/>
              <a:t>The options for the wave 1 MLA operator are considered to be the following:</a:t>
            </a:r>
          </a:p>
        </p:txBody>
      </p:sp>
      <p:sp>
        <p:nvSpPr>
          <p:cNvPr id="7" name="Rectangle 6">
            <a:extLst>
              <a:ext uri="{FF2B5EF4-FFF2-40B4-BE49-F238E27FC236}">
                <a16:creationId xmlns:a16="http://schemas.microsoft.com/office/drawing/2014/main" id="{8112E954-1956-8A1A-4582-394EBCC59837}"/>
              </a:ext>
            </a:extLst>
          </p:cNvPr>
          <p:cNvSpPr/>
          <p:nvPr/>
        </p:nvSpPr>
        <p:spPr>
          <a:xfrm>
            <a:off x="452860" y="5424909"/>
            <a:ext cx="11343861" cy="947064"/>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a:effectLst/>
                <a:latin typeface="Metropolis" panose="00000500000000000000" pitchFamily="50" charset="0"/>
                <a:ea typeface="Times New Roman" panose="02020603050405020304" pitchFamily="18" charset="0"/>
                <a:cs typeface="Calibri" panose="020F0502020204030204" pitchFamily="34" charset="0"/>
              </a:rPr>
              <a:t>Do VRP WG participants agree that these are the full list of options for the MLA operator?  </a:t>
            </a:r>
          </a:p>
          <a:p>
            <a:pPr algn="ctr"/>
            <a:r>
              <a:rPr lang="en-GB">
                <a:effectLst/>
                <a:latin typeface="Metropolis" panose="00000500000000000000" pitchFamily="50" charset="0"/>
                <a:ea typeface="Times New Roman" panose="02020603050405020304" pitchFamily="18" charset="0"/>
                <a:cs typeface="Calibri" panose="020F0502020204030204" pitchFamily="34" charset="0"/>
              </a:rPr>
              <a:t>Are there other options that should be considered? </a:t>
            </a:r>
          </a:p>
          <a:p>
            <a:pPr algn="ctr"/>
            <a:r>
              <a:rPr lang="en-GB">
                <a:effectLst/>
                <a:latin typeface="Metropolis" panose="00000500000000000000" pitchFamily="50" charset="0"/>
                <a:ea typeface="Times New Roman" panose="02020603050405020304" pitchFamily="18" charset="0"/>
                <a:cs typeface="Calibri" panose="020F0502020204030204" pitchFamily="34" charset="0"/>
              </a:rPr>
              <a:t>What are your initial views on the feasibility of each of these options? </a:t>
            </a:r>
            <a:endParaRPr lang="en-GB"/>
          </a:p>
        </p:txBody>
      </p:sp>
      <p:graphicFrame>
        <p:nvGraphicFramePr>
          <p:cNvPr id="9" name="Diagram 8">
            <a:extLst>
              <a:ext uri="{FF2B5EF4-FFF2-40B4-BE49-F238E27FC236}">
                <a16:creationId xmlns:a16="http://schemas.microsoft.com/office/drawing/2014/main" id="{88F7BCBB-2615-23B9-78ED-B17E66852C47}"/>
              </a:ext>
            </a:extLst>
          </p:cNvPr>
          <p:cNvGraphicFramePr/>
          <p:nvPr>
            <p:extLst>
              <p:ext uri="{D42A27DB-BD31-4B8C-83A1-F6EECF244321}">
                <p14:modId xmlns:p14="http://schemas.microsoft.com/office/powerpoint/2010/main" val="470407659"/>
              </p:ext>
            </p:extLst>
          </p:nvPr>
        </p:nvGraphicFramePr>
        <p:xfrm>
          <a:off x="799609" y="1755922"/>
          <a:ext cx="10557504" cy="35480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4369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EE4BFD8-3045-826B-9BAF-406E46E5C0C5}"/>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6A0D1E2-D5E9-E967-0451-12BF151F2238}"/>
              </a:ext>
            </a:extLst>
          </p:cNvPr>
          <p:cNvSpPr>
            <a:spLocks noGrp="1"/>
          </p:cNvSpPr>
          <p:nvPr>
            <p:ph type="sldNum" sz="quarter" idx="12"/>
          </p:nvPr>
        </p:nvSpPr>
        <p:spPr/>
        <p:txBody>
          <a:bodyPr/>
          <a:lstStyle/>
          <a:p>
            <a:fld id="{F7DBEFEF-2EF4-7341-AFBF-5942378A7132}" type="slidenum">
              <a:rPr lang="en-US" smtClean="0"/>
              <a:t>31</a:t>
            </a:fld>
            <a:endParaRPr lang="en-US"/>
          </a:p>
        </p:txBody>
      </p:sp>
      <p:sp>
        <p:nvSpPr>
          <p:cNvPr id="4" name="Date Placeholder 3">
            <a:extLst>
              <a:ext uri="{FF2B5EF4-FFF2-40B4-BE49-F238E27FC236}">
                <a16:creationId xmlns:a16="http://schemas.microsoft.com/office/drawing/2014/main" id="{C0699EBF-1B7F-8610-DC5F-E7A80AA12FF5}"/>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746F891-AE9F-D6A6-7DD8-D0FB8406C623}"/>
              </a:ext>
            </a:extLst>
          </p:cNvPr>
          <p:cNvSpPr>
            <a:spLocks noGrp="1"/>
          </p:cNvSpPr>
          <p:nvPr>
            <p:ph type="title"/>
          </p:nvPr>
        </p:nvSpPr>
        <p:spPr/>
        <p:txBody>
          <a:bodyPr/>
          <a:lstStyle/>
          <a:p>
            <a:r>
              <a:rPr lang="en-GB"/>
              <a:t>Proposed evaluation criteria</a:t>
            </a:r>
          </a:p>
        </p:txBody>
      </p:sp>
      <p:sp>
        <p:nvSpPr>
          <p:cNvPr id="7" name="Rectangle 6">
            <a:extLst>
              <a:ext uri="{FF2B5EF4-FFF2-40B4-BE49-F238E27FC236}">
                <a16:creationId xmlns:a16="http://schemas.microsoft.com/office/drawing/2014/main" id="{8112E954-1956-8A1A-4582-394EBCC59837}"/>
              </a:ext>
            </a:extLst>
          </p:cNvPr>
          <p:cNvSpPr/>
          <p:nvPr/>
        </p:nvSpPr>
        <p:spPr>
          <a:xfrm>
            <a:off x="452860" y="5102080"/>
            <a:ext cx="11343861" cy="653668"/>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600">
                <a:effectLst/>
                <a:latin typeface="Metropolis" panose="00000500000000000000" pitchFamily="50" charset="0"/>
                <a:ea typeface="Times New Roman" panose="02020603050405020304" pitchFamily="18" charset="0"/>
                <a:cs typeface="Calibri" panose="020F0502020204030204" pitchFamily="34" charset="0"/>
              </a:rPr>
              <a:t>Do VRP WG participants agree that this a full list of criteria for evaluating the choice of the wave 1 MLA operator?  Are there additional criteria that should be used in the assessment? </a:t>
            </a:r>
            <a:endParaRPr lang="en-GB" sz="1600"/>
          </a:p>
        </p:txBody>
      </p:sp>
      <p:sp>
        <p:nvSpPr>
          <p:cNvPr id="8" name="Rectangle 7">
            <a:extLst>
              <a:ext uri="{FF2B5EF4-FFF2-40B4-BE49-F238E27FC236}">
                <a16:creationId xmlns:a16="http://schemas.microsoft.com/office/drawing/2014/main" id="{5318CF5D-D25C-2109-4A2B-FCAE04AC4332}"/>
              </a:ext>
            </a:extLst>
          </p:cNvPr>
          <p:cNvSpPr/>
          <p:nvPr/>
        </p:nvSpPr>
        <p:spPr>
          <a:xfrm>
            <a:off x="452860" y="5815381"/>
            <a:ext cx="11343861" cy="556591"/>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1600">
                <a:effectLst/>
                <a:latin typeface="Metropolis" panose="00000500000000000000" pitchFamily="50" charset="0"/>
                <a:ea typeface="Times New Roman" panose="02020603050405020304" pitchFamily="18" charset="0"/>
                <a:cs typeface="Calibri" panose="020F0502020204030204" pitchFamily="34" charset="0"/>
              </a:rPr>
              <a:t>Detailed paper to follow – feedback requested by 19 September</a:t>
            </a:r>
            <a:endParaRPr lang="en-GB" sz="1600"/>
          </a:p>
        </p:txBody>
      </p:sp>
      <p:sp>
        <p:nvSpPr>
          <p:cNvPr id="13" name="Content Placeholder 5">
            <a:extLst>
              <a:ext uri="{FF2B5EF4-FFF2-40B4-BE49-F238E27FC236}">
                <a16:creationId xmlns:a16="http://schemas.microsoft.com/office/drawing/2014/main" id="{8DD27EB9-9E01-CDF6-0125-9A2C29A92788}"/>
              </a:ext>
            </a:extLst>
          </p:cNvPr>
          <p:cNvSpPr>
            <a:spLocks noGrp="1"/>
          </p:cNvSpPr>
          <p:nvPr>
            <p:ph idx="1"/>
          </p:nvPr>
        </p:nvSpPr>
        <p:spPr>
          <a:xfrm>
            <a:off x="360000" y="1260000"/>
            <a:ext cx="11436721" cy="495922"/>
          </a:xfrm>
        </p:spPr>
        <p:txBody>
          <a:bodyPr>
            <a:normAutofit/>
          </a:bodyPr>
          <a:lstStyle/>
          <a:p>
            <a:r>
              <a:rPr lang="en-GB" sz="1600"/>
              <a:t>The options are to be assessed against the following evaluation:</a:t>
            </a:r>
          </a:p>
        </p:txBody>
      </p:sp>
      <p:graphicFrame>
        <p:nvGraphicFramePr>
          <p:cNvPr id="9" name="Diagram 8">
            <a:extLst>
              <a:ext uri="{FF2B5EF4-FFF2-40B4-BE49-F238E27FC236}">
                <a16:creationId xmlns:a16="http://schemas.microsoft.com/office/drawing/2014/main" id="{0E4F37FD-7324-27B0-6D87-D67FEF140583}"/>
              </a:ext>
            </a:extLst>
          </p:cNvPr>
          <p:cNvGraphicFramePr/>
          <p:nvPr>
            <p:extLst>
              <p:ext uri="{D42A27DB-BD31-4B8C-83A1-F6EECF244321}">
                <p14:modId xmlns:p14="http://schemas.microsoft.com/office/powerpoint/2010/main" val="1782924894"/>
              </p:ext>
            </p:extLst>
          </p:nvPr>
        </p:nvGraphicFramePr>
        <p:xfrm>
          <a:off x="250558" y="1876824"/>
          <a:ext cx="11606164" cy="2826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79379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32</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r>
              <a:rPr lang="en-GB" dirty="0"/>
              <a:t>Feedback requested:</a:t>
            </a:r>
          </a:p>
          <a:p>
            <a:pPr algn="ctr"/>
            <a:r>
              <a:rPr lang="en-GB" b="1" dirty="0"/>
              <a:t>5</a:t>
            </a:r>
            <a:r>
              <a:rPr lang="en-GB" b="1" baseline="30000" dirty="0"/>
              <a:t>th</a:t>
            </a:r>
            <a:r>
              <a:rPr lang="en-GB" b="1" dirty="0"/>
              <a:t> September (today)</a:t>
            </a:r>
          </a:p>
          <a:p>
            <a:pPr marL="285750" indent="-285750" algn="ctr">
              <a:buFont typeface="Arial" panose="020B0604020202020204" pitchFamily="34" charset="0"/>
              <a:buChar char="•"/>
            </a:pPr>
            <a:r>
              <a:rPr lang="en-GB" dirty="0"/>
              <a:t>MLA operational requirements </a:t>
            </a:r>
          </a:p>
          <a:p>
            <a:pPr marL="285750" indent="-285750" algn="ctr">
              <a:buFont typeface="Arial" panose="020B0604020202020204" pitchFamily="34" charset="0"/>
              <a:buChar char="•"/>
            </a:pPr>
            <a:r>
              <a:rPr lang="en-GB" dirty="0"/>
              <a:t>Wave 1 success criteria</a:t>
            </a:r>
          </a:p>
          <a:p>
            <a:pPr marL="285750" indent="-285750" algn="ctr">
              <a:buFont typeface="Arial" panose="020B0604020202020204" pitchFamily="34" charset="0"/>
              <a:buChar char="•"/>
            </a:pPr>
            <a:endParaRPr lang="en-GB" dirty="0"/>
          </a:p>
          <a:p>
            <a:pPr marL="0" indent="0" algn="ctr"/>
            <a:r>
              <a:rPr lang="en-GB" b="1" dirty="0"/>
              <a:t>19</a:t>
            </a:r>
            <a:r>
              <a:rPr lang="en-GB" b="1" baseline="30000" dirty="0"/>
              <a:t>th</a:t>
            </a:r>
            <a:r>
              <a:rPr lang="en-GB" b="1" dirty="0"/>
              <a:t> September</a:t>
            </a:r>
          </a:p>
          <a:p>
            <a:pPr marL="285750" indent="-285750" algn="ctr">
              <a:buFont typeface="Arial" panose="020B0604020202020204" pitchFamily="34" charset="0"/>
              <a:buChar char="•"/>
            </a:pPr>
            <a:r>
              <a:rPr lang="en-GB" dirty="0"/>
              <a:t>MLA consumer understanding proposals</a:t>
            </a:r>
          </a:p>
          <a:p>
            <a:pPr marL="285750" indent="-285750" algn="ctr">
              <a:buFont typeface="Arial" panose="020B0604020202020204" pitchFamily="34" charset="0"/>
              <a:buChar char="•"/>
            </a:pPr>
            <a:r>
              <a:rPr lang="en-GB" dirty="0"/>
              <a:t>MLA operator evaluation criteria </a:t>
            </a:r>
            <a:endParaRPr lang="en-GB" dirty="0">
              <a:latin typeface="Metropolis"/>
              <a:cs typeface="Arial"/>
            </a:endParaRPr>
          </a:p>
        </p:txBody>
      </p:sp>
      <p:sp>
        <p:nvSpPr>
          <p:cNvPr id="8" name="Title 5">
            <a:extLst>
              <a:ext uri="{FF2B5EF4-FFF2-40B4-BE49-F238E27FC236}">
                <a16:creationId xmlns:a16="http://schemas.microsoft.com/office/drawing/2014/main" id="{3461899C-F7FC-226C-F00A-E91A7D90EFBD}"/>
              </a:ext>
            </a:extLst>
          </p:cNvPr>
          <p:cNvSpPr txBox="1">
            <a:spLocks/>
          </p:cNvSpPr>
          <p:nvPr/>
        </p:nvSpPr>
        <p:spPr>
          <a:xfrm>
            <a:off x="359883" y="995875"/>
            <a:ext cx="10124309" cy="1776522"/>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lang="en-GB" sz="4400" b="0" i="0" kern="1200" smtClean="0">
                <a:solidFill>
                  <a:schemeClr val="bg1"/>
                </a:solidFill>
                <a:effectLst/>
                <a:latin typeface="Metropolis Black" pitchFamily="2" charset="77"/>
                <a:ea typeface="+mj-ea"/>
                <a:cs typeface="Arial Black" panose="020B0604020202020204" pitchFamily="34" charset="0"/>
              </a:defRPr>
            </a:lvl1pPr>
          </a:lstStyle>
          <a:p>
            <a:r>
              <a:rPr lang="en-GB"/>
              <a:t>Recap of deadlines</a:t>
            </a:r>
          </a:p>
        </p:txBody>
      </p:sp>
    </p:spTree>
    <p:extLst>
      <p:ext uri="{BB962C8B-B14F-4D97-AF65-F5344CB8AC3E}">
        <p14:creationId xmlns:p14="http://schemas.microsoft.com/office/powerpoint/2010/main" val="12165600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A79696-7705-015A-487D-6B79F25180D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951650B7-740E-17C8-6B6A-87AD9F4A3B7B}"/>
              </a:ext>
            </a:extLst>
          </p:cNvPr>
          <p:cNvSpPr>
            <a:spLocks noGrp="1"/>
          </p:cNvSpPr>
          <p:nvPr>
            <p:ph type="sldNum" sz="quarter" idx="12"/>
          </p:nvPr>
        </p:nvSpPr>
        <p:spPr/>
        <p:txBody>
          <a:bodyPr/>
          <a:lstStyle/>
          <a:p>
            <a:fld id="{F7DBEFEF-2EF4-7341-AFBF-5942378A7132}" type="slidenum">
              <a:rPr lang="en-US" smtClean="0"/>
              <a:t>33</a:t>
            </a:fld>
            <a:endParaRPr lang="en-US"/>
          </a:p>
        </p:txBody>
      </p:sp>
      <p:sp>
        <p:nvSpPr>
          <p:cNvPr id="4" name="Date Placeholder 3">
            <a:extLst>
              <a:ext uri="{FF2B5EF4-FFF2-40B4-BE49-F238E27FC236}">
                <a16:creationId xmlns:a16="http://schemas.microsoft.com/office/drawing/2014/main" id="{A2229D61-10FB-B919-BAF8-819BD7AB02B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126472D6-0781-943C-A0B0-AB669FC7A8D6}"/>
              </a:ext>
            </a:extLst>
          </p:cNvPr>
          <p:cNvSpPr>
            <a:spLocks noGrp="1"/>
          </p:cNvSpPr>
          <p:nvPr>
            <p:ph type="ctrTitle"/>
          </p:nvPr>
        </p:nvSpPr>
        <p:spPr>
          <a:xfrm>
            <a:off x="359879" y="995875"/>
            <a:ext cx="10124309" cy="1776522"/>
          </a:xfrm>
        </p:spPr>
        <p:txBody>
          <a:bodyPr/>
          <a:lstStyle/>
          <a:p>
            <a:r>
              <a:rPr lang="en-GB"/>
              <a:t>Project Status</a:t>
            </a:r>
          </a:p>
        </p:txBody>
      </p:sp>
      <p:pic>
        <p:nvPicPr>
          <p:cNvPr id="5" name="Picture 4">
            <a:extLst>
              <a:ext uri="{FF2B5EF4-FFF2-40B4-BE49-F238E27FC236}">
                <a16:creationId xmlns:a16="http://schemas.microsoft.com/office/drawing/2014/main" id="{BC63368A-B880-FDFC-E355-F2E0515256B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Tree>
    <p:extLst>
      <p:ext uri="{BB962C8B-B14F-4D97-AF65-F5344CB8AC3E}">
        <p14:creationId xmlns:p14="http://schemas.microsoft.com/office/powerpoint/2010/main" val="1619253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2DA78C2-959C-91B5-DC8D-0D271DA86DFB}"/>
              </a:ext>
            </a:extLst>
          </p:cNvPr>
          <p:cNvSpPr>
            <a:spLocks noGrp="1"/>
          </p:cNvSpPr>
          <p:nvPr>
            <p:ph type="sldNum" sz="quarter" idx="12"/>
          </p:nvPr>
        </p:nvSpPr>
        <p:spPr/>
        <p:txBody>
          <a:bodyPr/>
          <a:lstStyle/>
          <a:p>
            <a:fld id="{F7DBEFEF-2EF4-7341-AFBF-5942378A7132}" type="slidenum">
              <a:rPr lang="en-US" smtClean="0"/>
              <a:t>34</a:t>
            </a:fld>
            <a:endParaRPr lang="en-US"/>
          </a:p>
        </p:txBody>
      </p:sp>
      <p:sp>
        <p:nvSpPr>
          <p:cNvPr id="4" name="Date Placeholder 3">
            <a:extLst>
              <a:ext uri="{FF2B5EF4-FFF2-40B4-BE49-F238E27FC236}">
                <a16:creationId xmlns:a16="http://schemas.microsoft.com/office/drawing/2014/main" id="{E0D81E5C-D051-8511-AB9A-6AB316882FED}"/>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CDEF0C51-2135-74FA-6A61-D2FB275E17A5}"/>
              </a:ext>
            </a:extLst>
          </p:cNvPr>
          <p:cNvSpPr txBox="1"/>
          <p:nvPr/>
        </p:nvSpPr>
        <p:spPr>
          <a:xfrm>
            <a:off x="1866968" y="1037852"/>
            <a:ext cx="32748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SS1: Technical &amp; Functional</a:t>
            </a:r>
          </a:p>
        </p:txBody>
      </p:sp>
      <p:sp>
        <p:nvSpPr>
          <p:cNvPr id="11" name="TextBox 10">
            <a:extLst>
              <a:ext uri="{FF2B5EF4-FFF2-40B4-BE49-F238E27FC236}">
                <a16:creationId xmlns:a16="http://schemas.microsoft.com/office/drawing/2014/main" id="{CB850E4C-B2D9-128E-0D27-1580E31B6CBC}"/>
              </a:ext>
            </a:extLst>
          </p:cNvPr>
          <p:cNvSpPr txBox="1"/>
          <p:nvPr/>
        </p:nvSpPr>
        <p:spPr>
          <a:xfrm>
            <a:off x="5281537" y="1037852"/>
            <a:ext cx="32748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SS2:  Disputes</a:t>
            </a:r>
          </a:p>
        </p:txBody>
      </p:sp>
      <p:sp>
        <p:nvSpPr>
          <p:cNvPr id="12" name="TextBox 11">
            <a:extLst>
              <a:ext uri="{FF2B5EF4-FFF2-40B4-BE49-F238E27FC236}">
                <a16:creationId xmlns:a16="http://schemas.microsoft.com/office/drawing/2014/main" id="{4C82B50C-1490-F4AB-5D34-1A6C71A53A1A}"/>
              </a:ext>
            </a:extLst>
          </p:cNvPr>
          <p:cNvSpPr txBox="1"/>
          <p:nvPr/>
        </p:nvSpPr>
        <p:spPr>
          <a:xfrm>
            <a:off x="8696107" y="1037851"/>
            <a:ext cx="33446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SS4:  MLA</a:t>
            </a:r>
          </a:p>
        </p:txBody>
      </p:sp>
      <p:sp>
        <p:nvSpPr>
          <p:cNvPr id="13" name="TextBox 12">
            <a:extLst>
              <a:ext uri="{FF2B5EF4-FFF2-40B4-BE49-F238E27FC236}">
                <a16:creationId xmlns:a16="http://schemas.microsoft.com/office/drawing/2014/main" id="{C1DE54F2-83D8-99B5-328B-3DCC1427EF53}"/>
              </a:ext>
            </a:extLst>
          </p:cNvPr>
          <p:cNvSpPr txBox="1"/>
          <p:nvPr/>
        </p:nvSpPr>
        <p:spPr>
          <a:xfrm>
            <a:off x="222200" y="1415884"/>
            <a:ext cx="1418538"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Activity to Date</a:t>
            </a:r>
          </a:p>
        </p:txBody>
      </p:sp>
      <p:sp>
        <p:nvSpPr>
          <p:cNvPr id="14" name="TextBox 13">
            <a:extLst>
              <a:ext uri="{FF2B5EF4-FFF2-40B4-BE49-F238E27FC236}">
                <a16:creationId xmlns:a16="http://schemas.microsoft.com/office/drawing/2014/main" id="{8BC6862B-30FE-6089-09BA-A182D3195325}"/>
              </a:ext>
            </a:extLst>
          </p:cNvPr>
          <p:cNvSpPr txBox="1"/>
          <p:nvPr/>
        </p:nvSpPr>
        <p:spPr>
          <a:xfrm>
            <a:off x="1866968" y="1415884"/>
            <a:ext cx="3274856" cy="2111596"/>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Reviewed 27 Blueprint requirements and mapped to Model Clauses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Identified 3 additional requirements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Created 4 Gap Themes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Deep-dive on Theme 4 (Fraud) and asked for feedback. Final recommendations today</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Deep-dive on Theme 2 (Understanding) today. </a:t>
            </a:r>
          </a:p>
          <a:p>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15" name="TextBox 14">
            <a:extLst>
              <a:ext uri="{FF2B5EF4-FFF2-40B4-BE49-F238E27FC236}">
                <a16:creationId xmlns:a16="http://schemas.microsoft.com/office/drawing/2014/main" id="{B159AE72-1CF7-606E-42A6-DFFC41180CD9}"/>
              </a:ext>
            </a:extLst>
          </p:cNvPr>
          <p:cNvSpPr txBox="1"/>
          <p:nvPr/>
        </p:nvSpPr>
        <p:spPr>
          <a:xfrm>
            <a:off x="1866968" y="3638771"/>
            <a:ext cx="3274856" cy="525435"/>
          </a:xfrm>
          <a:prstGeom prst="rect">
            <a:avLst/>
          </a:prstGeom>
          <a:solidFill>
            <a:schemeClr val="bg1"/>
          </a:solidFill>
          <a:ln>
            <a:solidFill>
              <a:schemeClr val="accent1"/>
            </a:solidFill>
          </a:ln>
        </p:spPr>
        <p:txBody>
          <a:bodyPr wrap="square" rtlCol="0">
            <a:noAutofit/>
          </a:bodyPr>
          <a:lstStyle/>
          <a:p>
            <a:r>
              <a:rPr lang="en-GB" sz="1200">
                <a:solidFill>
                  <a:srgbClr val="101289"/>
                </a:solidFill>
                <a:latin typeface="Metropolis" panose="00000500000000000000" pitchFamily="50" charset="0"/>
              </a:rPr>
              <a:t>We have 90% defined the propositional requirements for the MLA. </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6" name="TextBox 15">
            <a:extLst>
              <a:ext uri="{FF2B5EF4-FFF2-40B4-BE49-F238E27FC236}">
                <a16:creationId xmlns:a16="http://schemas.microsoft.com/office/drawing/2014/main" id="{39CEAC81-F8D9-E50C-5E90-89BE1A10D65F}"/>
              </a:ext>
            </a:extLst>
          </p:cNvPr>
          <p:cNvSpPr txBox="1"/>
          <p:nvPr/>
        </p:nvSpPr>
        <p:spPr>
          <a:xfrm>
            <a:off x="221037" y="3663347"/>
            <a:ext cx="1418538"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Status</a:t>
            </a:r>
          </a:p>
        </p:txBody>
      </p:sp>
      <p:sp>
        <p:nvSpPr>
          <p:cNvPr id="17" name="TextBox 16">
            <a:extLst>
              <a:ext uri="{FF2B5EF4-FFF2-40B4-BE49-F238E27FC236}">
                <a16:creationId xmlns:a16="http://schemas.microsoft.com/office/drawing/2014/main" id="{4D67E501-E817-4018-91BF-486B0A80264A}"/>
              </a:ext>
            </a:extLst>
          </p:cNvPr>
          <p:cNvSpPr txBox="1"/>
          <p:nvPr/>
        </p:nvSpPr>
        <p:spPr>
          <a:xfrm>
            <a:off x="1866968" y="4332051"/>
            <a:ext cx="3274856" cy="1971885"/>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Close the final 10% (MI – 16 Sep, Theme 1, Control)</a:t>
            </a:r>
          </a:p>
          <a:p>
            <a:pPr marL="171450" indent="-171450">
              <a:buFont typeface="Arial" panose="020B0604020202020204" pitchFamily="34" charset="0"/>
              <a:buChar char="•"/>
            </a:pPr>
            <a:r>
              <a:rPr lang="en-GB" sz="1200">
                <a:solidFill>
                  <a:srgbClr val="101289"/>
                </a:solidFill>
                <a:latin typeface="Metropolis" panose="00000500000000000000" pitchFamily="50" charset="0"/>
              </a:rPr>
              <a:t>Track and monitor through Legal Drafting (SS4)</a:t>
            </a:r>
          </a:p>
          <a:p>
            <a:pPr marL="171450" indent="-171450">
              <a:buFont typeface="Arial" panose="020B0604020202020204" pitchFamily="34" charset="0"/>
              <a:buChar char="•"/>
            </a:pPr>
            <a:r>
              <a:rPr lang="en-GB" sz="1200">
                <a:solidFill>
                  <a:srgbClr val="101289"/>
                </a:solidFill>
                <a:latin typeface="Metropolis" panose="00000500000000000000" pitchFamily="50" charset="0"/>
              </a:rPr>
              <a:t>Identify and map participant implementation impacts</a:t>
            </a:r>
          </a:p>
          <a:p>
            <a:pPr marL="171450" indent="-171450">
              <a:buFont typeface="Arial" panose="020B0604020202020204" pitchFamily="34" charset="0"/>
              <a:buChar char="•"/>
            </a:pPr>
            <a:r>
              <a:rPr lang="en-GB" sz="1200">
                <a:solidFill>
                  <a:srgbClr val="101289"/>
                </a:solidFill>
                <a:latin typeface="Metropolis" panose="00000500000000000000" pitchFamily="50" charset="0"/>
              </a:rPr>
              <a:t>Identify and track any consumer risks</a:t>
            </a:r>
          </a:p>
          <a:p>
            <a:pPr marL="171450" indent="-171450">
              <a:buFont typeface="Arial" panose="020B0604020202020204" pitchFamily="34" charset="0"/>
              <a:buChar char="•"/>
            </a:pPr>
            <a:r>
              <a:rPr lang="en-GB" sz="1200">
                <a:solidFill>
                  <a:srgbClr val="101289"/>
                </a:solidFill>
                <a:latin typeface="Metropolis" panose="00000500000000000000" pitchFamily="50" charset="0"/>
              </a:rPr>
              <a:t>Develop long-term technical and functional roadmap </a:t>
            </a: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8" name="TextBox 17">
            <a:extLst>
              <a:ext uri="{FF2B5EF4-FFF2-40B4-BE49-F238E27FC236}">
                <a16:creationId xmlns:a16="http://schemas.microsoft.com/office/drawing/2014/main" id="{B3BAE48A-0E5B-0AD9-22EB-3D5102797703}"/>
              </a:ext>
            </a:extLst>
          </p:cNvPr>
          <p:cNvSpPr txBox="1"/>
          <p:nvPr/>
        </p:nvSpPr>
        <p:spPr>
          <a:xfrm>
            <a:off x="222200" y="4329060"/>
            <a:ext cx="1418538" cy="646331"/>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Focus for September and October</a:t>
            </a:r>
          </a:p>
        </p:txBody>
      </p:sp>
      <p:sp>
        <p:nvSpPr>
          <p:cNvPr id="19" name="TextBox 18">
            <a:extLst>
              <a:ext uri="{FF2B5EF4-FFF2-40B4-BE49-F238E27FC236}">
                <a16:creationId xmlns:a16="http://schemas.microsoft.com/office/drawing/2014/main" id="{60030B3D-E3EA-49FA-DBD7-C1DDA4B6129C}"/>
              </a:ext>
            </a:extLst>
          </p:cNvPr>
          <p:cNvSpPr txBox="1"/>
          <p:nvPr/>
        </p:nvSpPr>
        <p:spPr>
          <a:xfrm>
            <a:off x="5281537" y="1417630"/>
            <a:ext cx="3274856" cy="2111596"/>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Created high-level, draft unhappy paths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Created business requirements for dispute system</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Modelled potential dispute volumes (paper today)</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Created recommendation for dispute system, subject to JROC sign off</a:t>
            </a: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20" name="TextBox 19">
            <a:extLst>
              <a:ext uri="{FF2B5EF4-FFF2-40B4-BE49-F238E27FC236}">
                <a16:creationId xmlns:a16="http://schemas.microsoft.com/office/drawing/2014/main" id="{F2A07FEC-2B05-DEAE-39B0-9239796151A0}"/>
              </a:ext>
            </a:extLst>
          </p:cNvPr>
          <p:cNvSpPr txBox="1"/>
          <p:nvPr/>
        </p:nvSpPr>
        <p:spPr>
          <a:xfrm>
            <a:off x="5281537" y="3638770"/>
            <a:ext cx="3274856" cy="525435"/>
          </a:xfrm>
          <a:prstGeom prst="rect">
            <a:avLst/>
          </a:prstGeom>
          <a:solidFill>
            <a:schemeClr val="bg1"/>
          </a:solidFill>
          <a:ln>
            <a:solidFill>
              <a:schemeClr val="accent1"/>
            </a:solidFill>
          </a:ln>
        </p:spPr>
        <p:txBody>
          <a:bodyPr wrap="square" rtlCol="0">
            <a:noAutofit/>
          </a:bodyPr>
          <a:lstStyle/>
          <a:p>
            <a:r>
              <a:rPr lang="en-GB" sz="1200">
                <a:solidFill>
                  <a:srgbClr val="101289"/>
                </a:solidFill>
                <a:latin typeface="Metropolis" panose="00000500000000000000" pitchFamily="50" charset="0"/>
              </a:rPr>
              <a:t>Recommendation on dispute system complete. Awaiting JROC decision</a:t>
            </a: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21" name="TextBox 20">
            <a:extLst>
              <a:ext uri="{FF2B5EF4-FFF2-40B4-BE49-F238E27FC236}">
                <a16:creationId xmlns:a16="http://schemas.microsoft.com/office/drawing/2014/main" id="{26DB18A1-E042-35CF-2AD3-62D249E1914F}"/>
              </a:ext>
            </a:extLst>
          </p:cNvPr>
          <p:cNvSpPr txBox="1"/>
          <p:nvPr/>
        </p:nvSpPr>
        <p:spPr>
          <a:xfrm>
            <a:off x="5281537" y="4329060"/>
            <a:ext cx="3274856" cy="1971885"/>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Finalise Unhappy Paths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Analyse regulatory / MLA position against each Unhappy Path</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Detailed business requirements and design for disputes system (subject to JROC decision)</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Develop Disputes Framework – overall guidance for how each unhappy path should be handled by participants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Build dispute system </a:t>
            </a: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5" name="TextBox 4">
            <a:extLst>
              <a:ext uri="{FF2B5EF4-FFF2-40B4-BE49-F238E27FC236}">
                <a16:creationId xmlns:a16="http://schemas.microsoft.com/office/drawing/2014/main" id="{8D64FDA7-F993-C5A1-8BCF-99688E0E7126}"/>
              </a:ext>
            </a:extLst>
          </p:cNvPr>
          <p:cNvSpPr txBox="1"/>
          <p:nvPr/>
        </p:nvSpPr>
        <p:spPr>
          <a:xfrm>
            <a:off x="8696107" y="1415884"/>
            <a:ext cx="3344656" cy="2111596"/>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Defined requirements for external legal support</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Identified gaps between Model Clauses and MLA</a:t>
            </a:r>
          </a:p>
          <a:p>
            <a:pPr marL="628650" lvl="1" indent="-171450">
              <a:buFont typeface="Arial" panose="020B0604020202020204" pitchFamily="34" charset="0"/>
              <a:buChar char="•"/>
            </a:pPr>
            <a:r>
              <a:rPr lang="en-GB" sz="1200" dirty="0">
                <a:solidFill>
                  <a:srgbClr val="101289"/>
                </a:solidFill>
                <a:latin typeface="Metropolis" panose="00000500000000000000" pitchFamily="50" charset="0"/>
              </a:rPr>
              <a:t>Agreed 4 propositional themes (See SS1)</a:t>
            </a:r>
          </a:p>
          <a:p>
            <a:pPr marL="628650" lvl="1" indent="-171450">
              <a:buFont typeface="Arial" panose="020B0604020202020204" pitchFamily="34" charset="0"/>
              <a:buChar char="•"/>
            </a:pPr>
            <a:r>
              <a:rPr lang="en-GB" sz="1200" dirty="0">
                <a:solidFill>
                  <a:srgbClr val="101289"/>
                </a:solidFill>
                <a:latin typeface="Metropolis" panose="00000500000000000000" pitchFamily="50" charset="0"/>
              </a:rPr>
              <a:t>Proposed 19 Operational Themes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Proposed Wave 1 Sectors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Proposed MLA Operate evaluation criteria</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Select external legal support</a:t>
            </a: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6" name="TextBox 5">
            <a:extLst>
              <a:ext uri="{FF2B5EF4-FFF2-40B4-BE49-F238E27FC236}">
                <a16:creationId xmlns:a16="http://schemas.microsoft.com/office/drawing/2014/main" id="{988AA891-6CE1-0901-42C3-4AA0D95C50F9}"/>
              </a:ext>
            </a:extLst>
          </p:cNvPr>
          <p:cNvSpPr txBox="1"/>
          <p:nvPr/>
        </p:nvSpPr>
        <p:spPr>
          <a:xfrm>
            <a:off x="8696107" y="3646140"/>
            <a:ext cx="3344656" cy="525435"/>
          </a:xfrm>
          <a:prstGeom prst="rect">
            <a:avLst/>
          </a:prstGeom>
          <a:solidFill>
            <a:schemeClr val="bg1"/>
          </a:solidFill>
          <a:ln>
            <a:solidFill>
              <a:schemeClr val="accent1"/>
            </a:solidFill>
          </a:ln>
        </p:spPr>
        <p:txBody>
          <a:bodyPr wrap="square" rtlCol="0">
            <a:noAutofit/>
          </a:bodyPr>
          <a:lstStyle/>
          <a:p>
            <a:r>
              <a:rPr lang="en-GB" sz="1200" dirty="0">
                <a:solidFill>
                  <a:srgbClr val="101289"/>
                </a:solidFill>
                <a:latin typeface="Metropolis" panose="00000500000000000000" pitchFamily="50" charset="0"/>
              </a:rPr>
              <a:t>Good progress on MLA requirements. Initial thinking on MLA Operator evaluation</a:t>
            </a:r>
          </a:p>
        </p:txBody>
      </p:sp>
      <p:sp>
        <p:nvSpPr>
          <p:cNvPr id="7" name="TextBox 6">
            <a:extLst>
              <a:ext uri="{FF2B5EF4-FFF2-40B4-BE49-F238E27FC236}">
                <a16:creationId xmlns:a16="http://schemas.microsoft.com/office/drawing/2014/main" id="{FD607B9E-FEAE-6889-F570-4D8A9C6E4A3F}"/>
              </a:ext>
            </a:extLst>
          </p:cNvPr>
          <p:cNvSpPr txBox="1"/>
          <p:nvPr/>
        </p:nvSpPr>
        <p:spPr>
          <a:xfrm>
            <a:off x="8696107" y="4329060"/>
            <a:ext cx="3344656" cy="1971885"/>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Finalise all requirements for MLA (both propositional and operational elements)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Finalise Wave 1 Sectors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Legal drafting</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Evaluate MLA Operator options and support JROC in making final selection</a:t>
            </a: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8" name="Title 6">
            <a:extLst>
              <a:ext uri="{FF2B5EF4-FFF2-40B4-BE49-F238E27FC236}">
                <a16:creationId xmlns:a16="http://schemas.microsoft.com/office/drawing/2014/main" id="{DF32FC25-6CFA-DBB8-A83A-79F3E11A7EAF}"/>
              </a:ext>
            </a:extLst>
          </p:cNvPr>
          <p:cNvSpPr>
            <a:spLocks noGrp="1"/>
          </p:cNvSpPr>
          <p:nvPr>
            <p:ph type="title"/>
          </p:nvPr>
        </p:nvSpPr>
        <p:spPr>
          <a:xfrm>
            <a:off x="221037" y="642542"/>
            <a:ext cx="4201819" cy="294277"/>
          </a:xfrm>
        </p:spPr>
        <p:txBody>
          <a:bodyPr>
            <a:noAutofit/>
          </a:bodyPr>
          <a:lstStyle/>
          <a:p>
            <a:r>
              <a:rPr lang="en-GB"/>
              <a:t>Project Status - Overview</a:t>
            </a:r>
          </a:p>
        </p:txBody>
      </p:sp>
      <p:pic>
        <p:nvPicPr>
          <p:cNvPr id="10" name="Picture 9">
            <a:extLst>
              <a:ext uri="{FF2B5EF4-FFF2-40B4-BE49-F238E27FC236}">
                <a16:creationId xmlns:a16="http://schemas.microsoft.com/office/drawing/2014/main" id="{C71AB8FE-2F7A-EDE7-169F-0C790AD7A519}"/>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Tree>
    <p:extLst>
      <p:ext uri="{BB962C8B-B14F-4D97-AF65-F5344CB8AC3E}">
        <p14:creationId xmlns:p14="http://schemas.microsoft.com/office/powerpoint/2010/main" val="20368438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085224E-9F94-9FDD-7D09-7F86B1324A5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4AD3AA7-DF6C-57EA-CC42-3C9025AF9168}"/>
              </a:ext>
            </a:extLst>
          </p:cNvPr>
          <p:cNvSpPr>
            <a:spLocks noGrp="1"/>
          </p:cNvSpPr>
          <p:nvPr>
            <p:ph type="sldNum" sz="quarter" idx="12"/>
          </p:nvPr>
        </p:nvSpPr>
        <p:spPr/>
        <p:txBody>
          <a:bodyPr/>
          <a:lstStyle/>
          <a:p>
            <a:fld id="{F7DBEFEF-2EF4-7341-AFBF-5942378A7132}" type="slidenum">
              <a:rPr lang="en-US" smtClean="0"/>
              <a:t>35</a:t>
            </a:fld>
            <a:endParaRPr lang="en-US"/>
          </a:p>
        </p:txBody>
      </p:sp>
      <p:sp>
        <p:nvSpPr>
          <p:cNvPr id="5" name="Date Placeholder 4">
            <a:extLst>
              <a:ext uri="{FF2B5EF4-FFF2-40B4-BE49-F238E27FC236}">
                <a16:creationId xmlns:a16="http://schemas.microsoft.com/office/drawing/2014/main" id="{F05FACD1-60C1-63DE-BDC3-BA5465EF77E9}"/>
              </a:ext>
            </a:extLst>
          </p:cNvPr>
          <p:cNvSpPr>
            <a:spLocks noGrp="1"/>
          </p:cNvSpPr>
          <p:nvPr>
            <p:ph type="dt" sz="half" idx="2"/>
          </p:nvPr>
        </p:nvSpPr>
        <p:spPr/>
        <p:txBody>
          <a:bodyPr/>
          <a:lstStyle/>
          <a:p>
            <a:fld id="{60DF04DB-A341-2C41-8277-687C4E7BDA6A}" type="datetime1">
              <a:rPr lang="en-GB" smtClean="0"/>
              <a:t>05/09/2024</a:t>
            </a:fld>
            <a:endParaRPr lang="en-US">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B0395A1-B4CB-17D8-0714-47FCFEC4ED30}"/>
              </a:ext>
            </a:extLst>
          </p:cNvPr>
          <p:cNvSpPr txBox="1"/>
          <p:nvPr/>
        </p:nvSpPr>
        <p:spPr>
          <a:xfrm>
            <a:off x="1865805" y="1321288"/>
            <a:ext cx="32748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SS1: Technical &amp; Functional</a:t>
            </a:r>
          </a:p>
        </p:txBody>
      </p:sp>
      <p:sp>
        <p:nvSpPr>
          <p:cNvPr id="8" name="TextBox 7">
            <a:extLst>
              <a:ext uri="{FF2B5EF4-FFF2-40B4-BE49-F238E27FC236}">
                <a16:creationId xmlns:a16="http://schemas.microsoft.com/office/drawing/2014/main" id="{6A0045CB-1F1B-A895-3C7A-72FB57DD6E6A}"/>
              </a:ext>
            </a:extLst>
          </p:cNvPr>
          <p:cNvSpPr txBox="1"/>
          <p:nvPr/>
        </p:nvSpPr>
        <p:spPr>
          <a:xfrm>
            <a:off x="5280374" y="1321288"/>
            <a:ext cx="32748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SS2:  Disputes</a:t>
            </a:r>
          </a:p>
        </p:txBody>
      </p:sp>
      <p:sp>
        <p:nvSpPr>
          <p:cNvPr id="9" name="TextBox 8">
            <a:extLst>
              <a:ext uri="{FF2B5EF4-FFF2-40B4-BE49-F238E27FC236}">
                <a16:creationId xmlns:a16="http://schemas.microsoft.com/office/drawing/2014/main" id="{67661EE8-16F3-586B-0864-F9BE85191F8B}"/>
              </a:ext>
            </a:extLst>
          </p:cNvPr>
          <p:cNvSpPr txBox="1"/>
          <p:nvPr/>
        </p:nvSpPr>
        <p:spPr>
          <a:xfrm>
            <a:off x="8694943" y="1321287"/>
            <a:ext cx="3338839"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SS3:  MLA</a:t>
            </a:r>
          </a:p>
        </p:txBody>
      </p:sp>
      <p:sp>
        <p:nvSpPr>
          <p:cNvPr id="10" name="TextBox 9">
            <a:extLst>
              <a:ext uri="{FF2B5EF4-FFF2-40B4-BE49-F238E27FC236}">
                <a16:creationId xmlns:a16="http://schemas.microsoft.com/office/drawing/2014/main" id="{37889070-8B1C-8B53-547B-8E16CA713CD8}"/>
              </a:ext>
            </a:extLst>
          </p:cNvPr>
          <p:cNvSpPr txBox="1"/>
          <p:nvPr/>
        </p:nvSpPr>
        <p:spPr>
          <a:xfrm>
            <a:off x="221037" y="1699320"/>
            <a:ext cx="1418538"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VRP WG: 5/9</a:t>
            </a:r>
          </a:p>
        </p:txBody>
      </p:sp>
      <p:sp>
        <p:nvSpPr>
          <p:cNvPr id="11" name="TextBox 10">
            <a:extLst>
              <a:ext uri="{FF2B5EF4-FFF2-40B4-BE49-F238E27FC236}">
                <a16:creationId xmlns:a16="http://schemas.microsoft.com/office/drawing/2014/main" id="{BE7E5BD9-049F-8C14-00AE-588B19BFF9FE}"/>
              </a:ext>
            </a:extLst>
          </p:cNvPr>
          <p:cNvSpPr txBox="1"/>
          <p:nvPr/>
        </p:nvSpPr>
        <p:spPr>
          <a:xfrm>
            <a:off x="221037" y="2831418"/>
            <a:ext cx="1418538" cy="276999"/>
          </a:xfrm>
          <a:prstGeom prst="rect">
            <a:avLst/>
          </a:prstGeom>
          <a:solidFill>
            <a:srgbClr val="002060"/>
          </a:solidFill>
        </p:spPr>
        <p:txBody>
          <a:bodyPr wrap="square" rtlCol="0">
            <a:spAutoFit/>
          </a:bodyPr>
          <a:lstStyle/>
          <a:p>
            <a:pPr algn="ctr"/>
            <a:r>
              <a:rPr lang="en-GB" sz="1200" b="1" dirty="0">
                <a:solidFill>
                  <a:schemeClr val="bg1"/>
                </a:solidFill>
                <a:latin typeface="Metropolis" panose="00000500000000000000" pitchFamily="50" charset="0"/>
              </a:rPr>
              <a:t>VRP WG: 19/9</a:t>
            </a:r>
          </a:p>
        </p:txBody>
      </p:sp>
      <p:sp>
        <p:nvSpPr>
          <p:cNvPr id="15" name="TextBox 14">
            <a:extLst>
              <a:ext uri="{FF2B5EF4-FFF2-40B4-BE49-F238E27FC236}">
                <a16:creationId xmlns:a16="http://schemas.microsoft.com/office/drawing/2014/main" id="{19D25B4B-7595-F3EB-2F8A-3D1D92FA58BF}"/>
              </a:ext>
            </a:extLst>
          </p:cNvPr>
          <p:cNvSpPr txBox="1"/>
          <p:nvPr/>
        </p:nvSpPr>
        <p:spPr>
          <a:xfrm>
            <a:off x="1865805" y="1699320"/>
            <a:ext cx="3274856" cy="510638"/>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Theme 2 Understanding (Proposal)</a:t>
            </a:r>
          </a:p>
          <a:p>
            <a:pPr marL="171450" indent="-171450">
              <a:buFont typeface="Arial" panose="020B0604020202020204" pitchFamily="34" charset="0"/>
              <a:buChar char="•"/>
            </a:pPr>
            <a:r>
              <a:rPr lang="en-GB" sz="1200">
                <a:solidFill>
                  <a:srgbClr val="101289"/>
                </a:solidFill>
                <a:latin typeface="Metropolis" panose="00000500000000000000" pitchFamily="50" charset="0"/>
              </a:rPr>
              <a:t>Theme 4 Fraud (Final Recs)</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6" name="TextBox 15">
            <a:extLst>
              <a:ext uri="{FF2B5EF4-FFF2-40B4-BE49-F238E27FC236}">
                <a16:creationId xmlns:a16="http://schemas.microsoft.com/office/drawing/2014/main" id="{8A25E2A2-2BCB-097E-AF1D-5E21F22BA91A}"/>
              </a:ext>
            </a:extLst>
          </p:cNvPr>
          <p:cNvSpPr txBox="1"/>
          <p:nvPr/>
        </p:nvSpPr>
        <p:spPr>
          <a:xfrm>
            <a:off x="5280374" y="1699320"/>
            <a:ext cx="3274856" cy="510638"/>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Disputes Volume Modelling (For Info)</a:t>
            </a:r>
          </a:p>
          <a:p>
            <a:pPr marL="171450" indent="-171450">
              <a:buFont typeface="Arial" panose="020B0604020202020204" pitchFamily="34" charset="0"/>
              <a:buChar char="•"/>
            </a:pPr>
            <a:r>
              <a:rPr lang="en-GB" sz="1200">
                <a:solidFill>
                  <a:srgbClr val="101289"/>
                </a:solidFill>
                <a:latin typeface="Metropolis" panose="00000500000000000000" pitchFamily="50" charset="0"/>
              </a:rPr>
              <a:t>Update on feedback</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7" name="TextBox 16">
            <a:extLst>
              <a:ext uri="{FF2B5EF4-FFF2-40B4-BE49-F238E27FC236}">
                <a16:creationId xmlns:a16="http://schemas.microsoft.com/office/drawing/2014/main" id="{5E4F41B9-3375-724D-249D-79B514E30B31}"/>
              </a:ext>
            </a:extLst>
          </p:cNvPr>
          <p:cNvSpPr txBox="1"/>
          <p:nvPr/>
        </p:nvSpPr>
        <p:spPr>
          <a:xfrm>
            <a:off x="8694943" y="1699320"/>
            <a:ext cx="3338839" cy="510638"/>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Wave 1 Sectors (Final Recs)</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20" name="TextBox 19">
            <a:extLst>
              <a:ext uri="{FF2B5EF4-FFF2-40B4-BE49-F238E27FC236}">
                <a16:creationId xmlns:a16="http://schemas.microsoft.com/office/drawing/2014/main" id="{6D4D3ED0-0B51-4BC6-C28E-FB34EAEC9CD4}"/>
              </a:ext>
            </a:extLst>
          </p:cNvPr>
          <p:cNvSpPr txBox="1"/>
          <p:nvPr/>
        </p:nvSpPr>
        <p:spPr>
          <a:xfrm>
            <a:off x="1865805" y="2831418"/>
            <a:ext cx="3274856" cy="909944"/>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Theme 1 Control (Proposal - </a:t>
            </a:r>
            <a:r>
              <a:rPr lang="en-GB" sz="1200">
                <a:solidFill>
                  <a:srgbClr val="101289"/>
                </a:solidFill>
                <a:latin typeface="Metropolis" panose="00000500000000000000" pitchFamily="50" charset="0"/>
              </a:rPr>
              <a:t>TBC)</a:t>
            </a: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endParaRPr lang="en-GB" sz="1200" dirty="0">
              <a:solidFill>
                <a:srgbClr val="101289"/>
              </a:solidFill>
              <a:latin typeface="Metropolis" panose="00000500000000000000" pitchFamily="50" charset="0"/>
            </a:endParaRPr>
          </a:p>
          <a:p>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21" name="TextBox 20">
            <a:extLst>
              <a:ext uri="{FF2B5EF4-FFF2-40B4-BE49-F238E27FC236}">
                <a16:creationId xmlns:a16="http://schemas.microsoft.com/office/drawing/2014/main" id="{E30FA6FE-8FB0-C8ED-81E4-83C129A2936C}"/>
              </a:ext>
            </a:extLst>
          </p:cNvPr>
          <p:cNvSpPr txBox="1"/>
          <p:nvPr/>
        </p:nvSpPr>
        <p:spPr>
          <a:xfrm>
            <a:off x="5280374" y="2831418"/>
            <a:ext cx="3274856" cy="909944"/>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err="1">
                <a:solidFill>
                  <a:srgbClr val="101289"/>
                </a:solidFill>
                <a:latin typeface="Metropolis" panose="00000500000000000000" pitchFamily="50" charset="0"/>
              </a:rPr>
              <a:t>cVRP</a:t>
            </a:r>
            <a:r>
              <a:rPr lang="en-GB" sz="1200" dirty="0">
                <a:solidFill>
                  <a:srgbClr val="101289"/>
                </a:solidFill>
                <a:latin typeface="Metropolis" panose="00000500000000000000" pitchFamily="50" charset="0"/>
              </a:rPr>
              <a:t> Unhappy Paths (Final Recs)</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Detailed system design: initial topics (Proposal – pending JROC decision)</a:t>
            </a:r>
          </a:p>
          <a:p>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22" name="TextBox 21">
            <a:extLst>
              <a:ext uri="{FF2B5EF4-FFF2-40B4-BE49-F238E27FC236}">
                <a16:creationId xmlns:a16="http://schemas.microsoft.com/office/drawing/2014/main" id="{2533AE09-9AF5-C5C3-DD8B-FB053FC77957}"/>
              </a:ext>
            </a:extLst>
          </p:cNvPr>
          <p:cNvSpPr txBox="1"/>
          <p:nvPr/>
        </p:nvSpPr>
        <p:spPr>
          <a:xfrm>
            <a:off x="8694943" y="2831418"/>
            <a:ext cx="3338839" cy="909944"/>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MLA Operational Requirements (Proposal)</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MLA Operator – functional capabilities (Proposal)</a:t>
            </a: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26" name="TextBox 25">
            <a:extLst>
              <a:ext uri="{FF2B5EF4-FFF2-40B4-BE49-F238E27FC236}">
                <a16:creationId xmlns:a16="http://schemas.microsoft.com/office/drawing/2014/main" id="{4A0EFF6F-8659-71A3-C833-CC4699539867}"/>
              </a:ext>
            </a:extLst>
          </p:cNvPr>
          <p:cNvSpPr txBox="1"/>
          <p:nvPr/>
        </p:nvSpPr>
        <p:spPr>
          <a:xfrm>
            <a:off x="221037" y="3853847"/>
            <a:ext cx="1418538" cy="276999"/>
          </a:xfrm>
          <a:prstGeom prst="rect">
            <a:avLst/>
          </a:prstGeom>
          <a:solidFill>
            <a:srgbClr val="2489CF"/>
          </a:solidFill>
        </p:spPr>
        <p:txBody>
          <a:bodyPr wrap="square" rtlCol="0">
            <a:spAutoFit/>
          </a:bodyPr>
          <a:lstStyle/>
          <a:p>
            <a:pPr algn="ctr"/>
            <a:r>
              <a:rPr lang="en-GB" sz="1200" b="1">
                <a:solidFill>
                  <a:schemeClr val="bg1"/>
                </a:solidFill>
                <a:latin typeface="Metropolis" panose="00000500000000000000" pitchFamily="50" charset="0"/>
              </a:rPr>
              <a:t>VRP IG 27/9</a:t>
            </a:r>
          </a:p>
        </p:txBody>
      </p:sp>
      <p:sp>
        <p:nvSpPr>
          <p:cNvPr id="27" name="TextBox 26">
            <a:extLst>
              <a:ext uri="{FF2B5EF4-FFF2-40B4-BE49-F238E27FC236}">
                <a16:creationId xmlns:a16="http://schemas.microsoft.com/office/drawing/2014/main" id="{8FE031A7-9582-1C08-0BCA-BD02F1D06852}"/>
              </a:ext>
            </a:extLst>
          </p:cNvPr>
          <p:cNvSpPr txBox="1"/>
          <p:nvPr/>
        </p:nvSpPr>
        <p:spPr>
          <a:xfrm>
            <a:off x="1865805" y="3853847"/>
            <a:ext cx="3274856" cy="909944"/>
          </a:xfrm>
          <a:prstGeom prst="rect">
            <a:avLst/>
          </a:prstGeom>
          <a:solidFill>
            <a:srgbClr val="2489CF"/>
          </a:solidFill>
          <a:ln>
            <a:solidFill>
              <a:srgbClr val="2489CF"/>
            </a:solidFill>
          </a:ln>
        </p:spPr>
        <p:txBody>
          <a:bodyPr wrap="square" rtlCol="0">
            <a:noAutofit/>
          </a:bodyPr>
          <a:lstStyle/>
          <a:p>
            <a:pPr marL="171450" indent="-171450">
              <a:buFont typeface="Arial" panose="020B0604020202020204" pitchFamily="34" charset="0"/>
              <a:buChar char="•"/>
            </a:pPr>
            <a:r>
              <a:rPr lang="en-GB" sz="1200" dirty="0">
                <a:solidFill>
                  <a:schemeClr val="bg1"/>
                </a:solidFill>
                <a:latin typeface="Metropolis" panose="00000500000000000000" pitchFamily="50" charset="0"/>
              </a:rPr>
              <a:t>Propositional MLA Requirements Update</a:t>
            </a:r>
          </a:p>
          <a:p>
            <a:pPr marL="171450" indent="-171450">
              <a:buFont typeface="Arial" panose="020B0604020202020204" pitchFamily="34" charset="0"/>
              <a:buChar char="•"/>
            </a:pPr>
            <a:endParaRPr lang="en-GB" sz="1200" dirty="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dirty="0">
              <a:solidFill>
                <a:schemeClr val="bg1"/>
              </a:solidFill>
              <a:latin typeface="Metropolis" panose="00000500000000000000" pitchFamily="50" charset="0"/>
            </a:endParaRPr>
          </a:p>
        </p:txBody>
      </p:sp>
      <p:sp>
        <p:nvSpPr>
          <p:cNvPr id="28" name="TextBox 27">
            <a:extLst>
              <a:ext uri="{FF2B5EF4-FFF2-40B4-BE49-F238E27FC236}">
                <a16:creationId xmlns:a16="http://schemas.microsoft.com/office/drawing/2014/main" id="{2065C2BB-C6A9-8D35-A1A7-D6B14BADFB70}"/>
              </a:ext>
            </a:extLst>
          </p:cNvPr>
          <p:cNvSpPr txBox="1"/>
          <p:nvPr/>
        </p:nvSpPr>
        <p:spPr>
          <a:xfrm>
            <a:off x="5280374" y="3853847"/>
            <a:ext cx="3274856" cy="909944"/>
          </a:xfrm>
          <a:prstGeom prst="rect">
            <a:avLst/>
          </a:prstGeom>
          <a:solidFill>
            <a:srgbClr val="2489CF"/>
          </a:solidFill>
          <a:ln>
            <a:solidFill>
              <a:srgbClr val="2489CF"/>
            </a:solidFill>
          </a:ln>
        </p:spPr>
        <p:txBody>
          <a:bodyPr wrap="square" rtlCol="0">
            <a:noAutofit/>
          </a:bodyPr>
          <a:lstStyle/>
          <a:p>
            <a:pPr marL="171450" indent="-171450">
              <a:buFont typeface="Arial" panose="020B0604020202020204" pitchFamily="34" charset="0"/>
              <a:buChar char="•"/>
            </a:pPr>
            <a:r>
              <a:rPr lang="en-GB" sz="1200">
                <a:solidFill>
                  <a:schemeClr val="bg1"/>
                </a:solidFill>
                <a:latin typeface="Metropolis" panose="00000500000000000000" pitchFamily="50" charset="0"/>
              </a:rPr>
              <a:t>Unhappy Paths and Dispute System Update</a:t>
            </a:r>
          </a:p>
          <a:p>
            <a:endParaRPr lang="en-GB" sz="120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a:solidFill>
                <a:schemeClr val="bg1"/>
              </a:solidFill>
              <a:latin typeface="Metropolis" panose="00000500000000000000" pitchFamily="50" charset="0"/>
            </a:endParaRPr>
          </a:p>
        </p:txBody>
      </p:sp>
      <p:sp>
        <p:nvSpPr>
          <p:cNvPr id="29" name="TextBox 28">
            <a:extLst>
              <a:ext uri="{FF2B5EF4-FFF2-40B4-BE49-F238E27FC236}">
                <a16:creationId xmlns:a16="http://schemas.microsoft.com/office/drawing/2014/main" id="{522C2366-C874-A5F4-AA1E-84A312F67988}"/>
              </a:ext>
            </a:extLst>
          </p:cNvPr>
          <p:cNvSpPr txBox="1"/>
          <p:nvPr/>
        </p:nvSpPr>
        <p:spPr>
          <a:xfrm>
            <a:off x="8693780" y="3853847"/>
            <a:ext cx="3338839" cy="909944"/>
          </a:xfrm>
          <a:prstGeom prst="rect">
            <a:avLst/>
          </a:prstGeom>
          <a:solidFill>
            <a:srgbClr val="2489CF"/>
          </a:solidFill>
          <a:ln>
            <a:solidFill>
              <a:srgbClr val="2489CF"/>
            </a:solidFill>
          </a:ln>
        </p:spPr>
        <p:txBody>
          <a:bodyPr wrap="square" rtlCol="0">
            <a:noAutofit/>
          </a:bodyPr>
          <a:lstStyle/>
          <a:p>
            <a:pPr marL="171450" indent="-171450">
              <a:buFont typeface="Arial" panose="020B0604020202020204" pitchFamily="34" charset="0"/>
              <a:buChar char="•"/>
            </a:pPr>
            <a:r>
              <a:rPr lang="en-GB" sz="1200" dirty="0">
                <a:solidFill>
                  <a:schemeClr val="bg1"/>
                </a:solidFill>
                <a:latin typeface="Metropolis" panose="00000500000000000000" pitchFamily="50" charset="0"/>
              </a:rPr>
              <a:t>MLA Operational Requirements Update &amp; Review </a:t>
            </a:r>
          </a:p>
          <a:p>
            <a:pPr marL="171450" indent="-171450">
              <a:buFont typeface="Arial" panose="020B0604020202020204" pitchFamily="34" charset="0"/>
              <a:buChar char="•"/>
            </a:pPr>
            <a:r>
              <a:rPr lang="en-GB" sz="1200" dirty="0">
                <a:solidFill>
                  <a:schemeClr val="bg1"/>
                </a:solidFill>
                <a:latin typeface="Metropolis" panose="00000500000000000000" pitchFamily="50" charset="0"/>
              </a:rPr>
              <a:t>MLA Operator – options &amp; evaluation criteria</a:t>
            </a:r>
          </a:p>
          <a:p>
            <a:endParaRPr lang="en-GB" sz="1200" dirty="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dirty="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dirty="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dirty="0">
              <a:solidFill>
                <a:schemeClr val="bg1"/>
              </a:solidFill>
              <a:latin typeface="Metropolis" panose="00000500000000000000" pitchFamily="50" charset="0"/>
            </a:endParaRPr>
          </a:p>
          <a:p>
            <a:pPr marL="171450" indent="-171450">
              <a:buFont typeface="Arial" panose="020B0604020202020204" pitchFamily="34" charset="0"/>
              <a:buChar char="•"/>
            </a:pPr>
            <a:endParaRPr lang="en-GB" sz="1200" dirty="0">
              <a:solidFill>
                <a:schemeClr val="bg1"/>
              </a:solidFill>
              <a:latin typeface="Metropolis" panose="00000500000000000000" pitchFamily="50" charset="0"/>
            </a:endParaRPr>
          </a:p>
        </p:txBody>
      </p:sp>
      <p:sp>
        <p:nvSpPr>
          <p:cNvPr id="40" name="Title 6">
            <a:extLst>
              <a:ext uri="{FF2B5EF4-FFF2-40B4-BE49-F238E27FC236}">
                <a16:creationId xmlns:a16="http://schemas.microsoft.com/office/drawing/2014/main" id="{78112E16-C07B-2BB1-F63A-38A988045FA6}"/>
              </a:ext>
            </a:extLst>
          </p:cNvPr>
          <p:cNvSpPr>
            <a:spLocks noGrp="1"/>
          </p:cNvSpPr>
          <p:nvPr>
            <p:ph type="title"/>
          </p:nvPr>
        </p:nvSpPr>
        <p:spPr>
          <a:xfrm>
            <a:off x="221037" y="642542"/>
            <a:ext cx="6123922" cy="294277"/>
          </a:xfrm>
        </p:spPr>
        <p:txBody>
          <a:bodyPr>
            <a:noAutofit/>
          </a:bodyPr>
          <a:lstStyle/>
          <a:p>
            <a:r>
              <a:rPr lang="en-GB"/>
              <a:t>Project Status – Upcoming Topics at Governance Sessions</a:t>
            </a:r>
          </a:p>
        </p:txBody>
      </p:sp>
      <p:pic>
        <p:nvPicPr>
          <p:cNvPr id="42" name="Picture 41">
            <a:extLst>
              <a:ext uri="{FF2B5EF4-FFF2-40B4-BE49-F238E27FC236}">
                <a16:creationId xmlns:a16="http://schemas.microsoft.com/office/drawing/2014/main" id="{876682AE-5797-3EB5-F20C-6E9F38906084}"/>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
        <p:nvSpPr>
          <p:cNvPr id="2" name="TextBox 1">
            <a:extLst>
              <a:ext uri="{FF2B5EF4-FFF2-40B4-BE49-F238E27FC236}">
                <a16:creationId xmlns:a16="http://schemas.microsoft.com/office/drawing/2014/main" id="{FF0E6667-5775-1378-6EAF-139FCB7B8E15}"/>
              </a:ext>
            </a:extLst>
          </p:cNvPr>
          <p:cNvSpPr txBox="1"/>
          <p:nvPr/>
        </p:nvSpPr>
        <p:spPr>
          <a:xfrm>
            <a:off x="5632984" y="2400771"/>
            <a:ext cx="2693366" cy="276999"/>
          </a:xfrm>
          <a:prstGeom prst="rect">
            <a:avLst/>
          </a:prstGeom>
          <a:solidFill>
            <a:schemeClr val="bg1">
              <a:lumMod val="50000"/>
            </a:schemeClr>
          </a:solidFill>
          <a:ln>
            <a:solidFill>
              <a:srgbClr val="2489CF"/>
            </a:solidFill>
          </a:ln>
        </p:spPr>
        <p:txBody>
          <a:bodyPr wrap="square" rtlCol="0">
            <a:noAutofit/>
          </a:bodyPr>
          <a:lstStyle>
            <a:defPPr>
              <a:defRPr lang="en-US"/>
            </a:defPPr>
            <a:lvl1pPr marL="171450" indent="-171450">
              <a:buFont typeface="Arial" panose="020B0604020202020204" pitchFamily="34" charset="0"/>
              <a:buChar char="•"/>
              <a:defRPr sz="1200">
                <a:solidFill>
                  <a:schemeClr val="bg1"/>
                </a:solidFill>
                <a:latin typeface="Metropolis" panose="00000500000000000000" pitchFamily="50" charset="0"/>
              </a:defRPr>
            </a:lvl1pPr>
          </a:lstStyle>
          <a:p>
            <a:pPr marL="0" indent="0" algn="ctr">
              <a:buNone/>
            </a:pPr>
            <a:r>
              <a:rPr lang="en-GB"/>
              <a:t>Unhappy Paths Workshop: 13/9</a:t>
            </a:r>
          </a:p>
        </p:txBody>
      </p:sp>
      <p:sp>
        <p:nvSpPr>
          <p:cNvPr id="6" name="TextBox 5">
            <a:extLst>
              <a:ext uri="{FF2B5EF4-FFF2-40B4-BE49-F238E27FC236}">
                <a16:creationId xmlns:a16="http://schemas.microsoft.com/office/drawing/2014/main" id="{86101E71-1A03-840F-216C-EC6B7A96CE2B}"/>
              </a:ext>
            </a:extLst>
          </p:cNvPr>
          <p:cNvSpPr txBox="1"/>
          <p:nvPr/>
        </p:nvSpPr>
        <p:spPr>
          <a:xfrm>
            <a:off x="230317" y="4853343"/>
            <a:ext cx="1418538" cy="276999"/>
          </a:xfrm>
          <a:prstGeom prst="rect">
            <a:avLst/>
          </a:prstGeom>
          <a:solidFill>
            <a:srgbClr val="002060"/>
          </a:solidFill>
        </p:spPr>
        <p:txBody>
          <a:bodyPr wrap="square" rtlCol="0">
            <a:spAutoFit/>
          </a:bodyPr>
          <a:lstStyle/>
          <a:p>
            <a:pPr algn="ctr"/>
            <a:r>
              <a:rPr lang="en-GB" sz="1200" b="1" dirty="0">
                <a:solidFill>
                  <a:schemeClr val="bg1"/>
                </a:solidFill>
                <a:latin typeface="Metropolis" panose="00000500000000000000" pitchFamily="50" charset="0"/>
              </a:rPr>
              <a:t>VRP WG: 3/10</a:t>
            </a:r>
          </a:p>
        </p:txBody>
      </p:sp>
      <p:sp>
        <p:nvSpPr>
          <p:cNvPr id="12" name="TextBox 11">
            <a:extLst>
              <a:ext uri="{FF2B5EF4-FFF2-40B4-BE49-F238E27FC236}">
                <a16:creationId xmlns:a16="http://schemas.microsoft.com/office/drawing/2014/main" id="{4983A3ED-8C88-2083-797A-A308674B56A8}"/>
              </a:ext>
            </a:extLst>
          </p:cNvPr>
          <p:cNvSpPr txBox="1"/>
          <p:nvPr/>
        </p:nvSpPr>
        <p:spPr>
          <a:xfrm>
            <a:off x="1875085" y="4853342"/>
            <a:ext cx="3274856" cy="1021458"/>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Theme 2 Understanding (Final Recs)</a:t>
            </a:r>
          </a:p>
          <a:p>
            <a:endParaRPr lang="en-GB" sz="1200" dirty="0">
              <a:solidFill>
                <a:srgbClr val="101289"/>
              </a:solidFill>
              <a:latin typeface="Metropolis" panose="00000500000000000000" pitchFamily="50" charset="0"/>
            </a:endParaRPr>
          </a:p>
          <a:p>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13" name="TextBox 12">
            <a:extLst>
              <a:ext uri="{FF2B5EF4-FFF2-40B4-BE49-F238E27FC236}">
                <a16:creationId xmlns:a16="http://schemas.microsoft.com/office/drawing/2014/main" id="{678DCCA8-75D8-CF77-F318-35C2B44EE221}"/>
              </a:ext>
            </a:extLst>
          </p:cNvPr>
          <p:cNvSpPr txBox="1"/>
          <p:nvPr/>
        </p:nvSpPr>
        <p:spPr>
          <a:xfrm>
            <a:off x="5289654" y="4853342"/>
            <a:ext cx="3274856" cy="1021458"/>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Detailed system design: additional topics (Proposal– pending JROC decision)</a:t>
            </a:r>
          </a:p>
          <a:p>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sp>
        <p:nvSpPr>
          <p:cNvPr id="14" name="TextBox 13">
            <a:extLst>
              <a:ext uri="{FF2B5EF4-FFF2-40B4-BE49-F238E27FC236}">
                <a16:creationId xmlns:a16="http://schemas.microsoft.com/office/drawing/2014/main" id="{04F53893-0F54-2034-2271-2FCA42DA48EF}"/>
              </a:ext>
            </a:extLst>
          </p:cNvPr>
          <p:cNvSpPr txBox="1"/>
          <p:nvPr/>
        </p:nvSpPr>
        <p:spPr>
          <a:xfrm>
            <a:off x="8704223" y="4853342"/>
            <a:ext cx="3338839" cy="1021457"/>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MLA Operational Requirements (Final Recs) </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MLA Operator – proposal – first draft review</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Wave 1 Sectors (Update)</a:t>
            </a:r>
          </a:p>
        </p:txBody>
      </p:sp>
    </p:spTree>
    <p:extLst>
      <p:ext uri="{BB962C8B-B14F-4D97-AF65-F5344CB8AC3E}">
        <p14:creationId xmlns:p14="http://schemas.microsoft.com/office/powerpoint/2010/main" val="2238380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D603A41-09F3-02A9-0E45-B282FBBC5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63405A-31F1-02F8-E273-198882FE77CE}"/>
              </a:ext>
            </a:extLst>
          </p:cNvPr>
          <p:cNvSpPr>
            <a:spLocks noGrp="1"/>
          </p:cNvSpPr>
          <p:nvPr>
            <p:ph type="sldNum" sz="quarter" idx="12"/>
          </p:nvPr>
        </p:nvSpPr>
        <p:spPr/>
        <p:txBody>
          <a:bodyPr/>
          <a:lstStyle/>
          <a:p>
            <a:fld id="{F7DBEFEF-2EF4-7341-AFBF-5942378A7132}" type="slidenum">
              <a:rPr lang="en-US" smtClean="0"/>
              <a:t>4</a:t>
            </a:fld>
            <a:endParaRPr lang="en-US"/>
          </a:p>
        </p:txBody>
      </p:sp>
      <p:sp>
        <p:nvSpPr>
          <p:cNvPr id="5" name="Date Placeholder 4">
            <a:extLst>
              <a:ext uri="{FF2B5EF4-FFF2-40B4-BE49-F238E27FC236}">
                <a16:creationId xmlns:a16="http://schemas.microsoft.com/office/drawing/2014/main" id="{D9E06AA9-B88B-1AC0-46F3-0CBE90CB9E16}"/>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CC8E33A-AC79-C97C-6ACB-FCDF682B7EF0}"/>
              </a:ext>
            </a:extLst>
          </p:cNvPr>
          <p:cNvSpPr>
            <a:spLocks noGrp="1"/>
          </p:cNvSpPr>
          <p:nvPr>
            <p:ph type="title"/>
          </p:nvPr>
        </p:nvSpPr>
        <p:spPr/>
        <p:txBody>
          <a:bodyPr/>
          <a:lstStyle/>
          <a:p>
            <a:r>
              <a:rPr lang="en-GB"/>
              <a:t>Action Tracker: Open Actions</a:t>
            </a:r>
          </a:p>
        </p:txBody>
      </p:sp>
      <p:sp>
        <p:nvSpPr>
          <p:cNvPr id="8" name="Rectangle 1">
            <a:extLst>
              <a:ext uri="{FF2B5EF4-FFF2-40B4-BE49-F238E27FC236}">
                <a16:creationId xmlns:a16="http://schemas.microsoft.com/office/drawing/2014/main" id="{89ED21CF-173B-F2B0-7D25-F94E790B27DE}"/>
              </a:ext>
            </a:extLst>
          </p:cNvPr>
          <p:cNvSpPr>
            <a:spLocks noChangeArrowheads="1"/>
          </p:cNvSpPr>
          <p:nvPr/>
        </p:nvSpPr>
        <p:spPr bwMode="auto">
          <a:xfrm>
            <a:off x="-5503113" y="0"/>
            <a:ext cx="2191410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 name="Graphic 9" descr="Train Tracks with solid fill">
            <a:extLst>
              <a:ext uri="{FF2B5EF4-FFF2-40B4-BE49-F238E27FC236}">
                <a16:creationId xmlns:a16="http://schemas.microsoft.com/office/drawing/2014/main" id="{B650814F-07D2-A400-C9C1-B437E24B55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8046" y="2143535"/>
            <a:ext cx="914400" cy="914400"/>
          </a:xfrm>
          <a:prstGeom prst="rect">
            <a:avLst/>
          </a:prstGeom>
        </p:spPr>
      </p:pic>
      <p:pic>
        <p:nvPicPr>
          <p:cNvPr id="9" name="Picture 8" descr="A white text on a black background&#10;&#10;Description automatically generated">
            <a:extLst>
              <a:ext uri="{FF2B5EF4-FFF2-40B4-BE49-F238E27FC236}">
                <a16:creationId xmlns:a16="http://schemas.microsoft.com/office/drawing/2014/main" id="{6A907CE1-3CD9-9772-AFA7-DB2FCDCF02D0}"/>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12" name="Content Placeholder 11">
            <a:extLst>
              <a:ext uri="{FF2B5EF4-FFF2-40B4-BE49-F238E27FC236}">
                <a16:creationId xmlns:a16="http://schemas.microsoft.com/office/drawing/2014/main" id="{5E334B62-8AB3-5AEB-1B13-77EAC8FE777F}"/>
              </a:ext>
            </a:extLst>
          </p:cNvPr>
          <p:cNvGraphicFramePr>
            <a:graphicFrameLocks noGrp="1"/>
          </p:cNvGraphicFramePr>
          <p:nvPr>
            <p:ph idx="1"/>
            <p:extLst>
              <p:ext uri="{D42A27DB-BD31-4B8C-83A1-F6EECF244321}">
                <p14:modId xmlns:p14="http://schemas.microsoft.com/office/powerpoint/2010/main" val="3527340900"/>
              </p:ext>
            </p:extLst>
          </p:nvPr>
        </p:nvGraphicFramePr>
        <p:xfrm>
          <a:off x="1689645" y="936437"/>
          <a:ext cx="9875821" cy="5404266"/>
        </p:xfrm>
        <a:graphic>
          <a:graphicData uri="http://schemas.openxmlformats.org/drawingml/2006/table">
            <a:tbl>
              <a:tblPr firstRow="1" firstCol="1" bandRow="1">
                <a:tableStyleId>{5C22544A-7EE6-4342-B048-85BDC9FD1C3A}</a:tableStyleId>
              </a:tblPr>
              <a:tblGrid>
                <a:gridCol w="4550288">
                  <a:extLst>
                    <a:ext uri="{9D8B030D-6E8A-4147-A177-3AD203B41FA5}">
                      <a16:colId xmlns:a16="http://schemas.microsoft.com/office/drawing/2014/main" val="2065483913"/>
                    </a:ext>
                  </a:extLst>
                </a:gridCol>
                <a:gridCol w="1354667">
                  <a:extLst>
                    <a:ext uri="{9D8B030D-6E8A-4147-A177-3AD203B41FA5}">
                      <a16:colId xmlns:a16="http://schemas.microsoft.com/office/drawing/2014/main" val="2661408212"/>
                    </a:ext>
                  </a:extLst>
                </a:gridCol>
                <a:gridCol w="1312333">
                  <a:extLst>
                    <a:ext uri="{9D8B030D-6E8A-4147-A177-3AD203B41FA5}">
                      <a16:colId xmlns:a16="http://schemas.microsoft.com/office/drawing/2014/main" val="1903148508"/>
                    </a:ext>
                  </a:extLst>
                </a:gridCol>
                <a:gridCol w="930046">
                  <a:extLst>
                    <a:ext uri="{9D8B030D-6E8A-4147-A177-3AD203B41FA5}">
                      <a16:colId xmlns:a16="http://schemas.microsoft.com/office/drawing/2014/main" val="658813823"/>
                    </a:ext>
                  </a:extLst>
                </a:gridCol>
                <a:gridCol w="1728487">
                  <a:extLst>
                    <a:ext uri="{9D8B030D-6E8A-4147-A177-3AD203B41FA5}">
                      <a16:colId xmlns:a16="http://schemas.microsoft.com/office/drawing/2014/main" val="276341232"/>
                    </a:ext>
                  </a:extLst>
                </a:gridCol>
              </a:tblGrid>
              <a:tr h="148013">
                <a:tc>
                  <a:txBody>
                    <a:bodyPr/>
                    <a:lstStyle/>
                    <a:p>
                      <a:pPr>
                        <a:lnSpc>
                          <a:spcPct val="107000"/>
                        </a:lnSpc>
                        <a:spcAft>
                          <a:spcPts val="800"/>
                        </a:spcAft>
                      </a:pPr>
                      <a:r>
                        <a:rPr lang="en-GB" sz="1050">
                          <a:effectLst/>
                        </a:rPr>
                        <a:t>Action</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Owner</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Origin</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Due Date</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Status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2231355239"/>
                  </a:ext>
                </a:extLst>
              </a:tr>
              <a:tr h="457915">
                <a:tc>
                  <a:txBody>
                    <a:bodyPr/>
                    <a:lstStyle/>
                    <a:p>
                      <a:pPr>
                        <a:lnSpc>
                          <a:spcPct val="107000"/>
                        </a:lnSpc>
                        <a:spcAft>
                          <a:spcPts val="800"/>
                        </a:spcAft>
                      </a:pPr>
                      <a:r>
                        <a:rPr lang="en-GB" sz="1050">
                          <a:effectLst/>
                        </a:rPr>
                        <a:t>005: Secretariat to consider the inclusion of Trade Associations at VRP working group</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Secretariat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25 July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28 Aug </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Current attendance agreed with regulators but will continue to review. </a:t>
                      </a:r>
                      <a:r>
                        <a:rPr lang="en-GB" sz="1050" b="1">
                          <a:solidFill>
                            <a:srgbClr val="00B050"/>
                          </a:solidFill>
                          <a:effectLst/>
                        </a:rPr>
                        <a:t>Propose close</a:t>
                      </a:r>
                      <a:endParaRPr lang="en-GB" sz="1000" b="1">
                        <a:solidFill>
                          <a:srgbClr val="00B050"/>
                        </a:solidFill>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133962954"/>
                  </a:ext>
                </a:extLst>
              </a:tr>
              <a:tr h="457915">
                <a:tc>
                  <a:txBody>
                    <a:bodyPr/>
                    <a:lstStyle/>
                    <a:p>
                      <a:pPr>
                        <a:lnSpc>
                          <a:spcPct val="107000"/>
                        </a:lnSpc>
                        <a:spcAft>
                          <a:spcPts val="800"/>
                        </a:spcAft>
                      </a:pPr>
                      <a:r>
                        <a:rPr lang="en-GB" sz="1050">
                          <a:effectLst/>
                        </a:rPr>
                        <a:t>006: Secretariat to consider level of engagement with UK Finance during analysis of Model Clauses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Secretariat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25 July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28 Aug </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Will be considered as detailed drafting proceeds. </a:t>
                      </a:r>
                      <a:r>
                        <a:rPr lang="en-GB" sz="1050" b="1">
                          <a:solidFill>
                            <a:srgbClr val="00B050"/>
                          </a:solidFill>
                          <a:effectLst/>
                        </a:rPr>
                        <a:t>Propose close</a:t>
                      </a:r>
                      <a:endParaRPr lang="en-GB" sz="1000" b="1">
                        <a:solidFill>
                          <a:srgbClr val="00B050"/>
                        </a:solidFill>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2914234460"/>
                  </a:ext>
                </a:extLst>
              </a:tr>
              <a:tr h="612867">
                <a:tc>
                  <a:txBody>
                    <a:bodyPr/>
                    <a:lstStyle/>
                    <a:p>
                      <a:pPr>
                        <a:lnSpc>
                          <a:spcPct val="107000"/>
                        </a:lnSpc>
                        <a:spcAft>
                          <a:spcPts val="800"/>
                        </a:spcAft>
                      </a:pPr>
                      <a:r>
                        <a:rPr lang="en-GB" sz="1050">
                          <a:effectLst/>
                        </a:rPr>
                        <a:t>008: Secretariat to review the API standards to assess their suitability for MI provision for ASPSPs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Secretariat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25 July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28 Aug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Progressed under MLA Operational Requirements.  </a:t>
                      </a:r>
                      <a:r>
                        <a:rPr lang="en-GB" sz="1050">
                          <a:solidFill>
                            <a:srgbClr val="00B050"/>
                          </a:solidFill>
                          <a:effectLst/>
                        </a:rPr>
                        <a:t>Proposed close</a:t>
                      </a:r>
                      <a:endParaRPr lang="en-GB" sz="1050">
                        <a:solidFill>
                          <a:srgbClr val="00B050"/>
                        </a:solidFill>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3203711934"/>
                  </a:ext>
                </a:extLst>
              </a:tr>
              <a:tr h="457915">
                <a:tc>
                  <a:txBody>
                    <a:bodyPr/>
                    <a:lstStyle/>
                    <a:p>
                      <a:pPr>
                        <a:lnSpc>
                          <a:spcPct val="107000"/>
                        </a:lnSpc>
                        <a:spcAft>
                          <a:spcPts val="800"/>
                        </a:spcAft>
                      </a:pPr>
                      <a:r>
                        <a:rPr lang="en-GB" sz="1050">
                          <a:effectLst/>
                        </a:rPr>
                        <a:t>011: Participants to provide comments on the wave 1 sectors and use case proposals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Participants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8 Aug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22 Aug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Closed</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2545720919"/>
                  </a:ext>
                </a:extLst>
              </a:tr>
              <a:tr h="457915">
                <a:tc>
                  <a:txBody>
                    <a:bodyPr/>
                    <a:lstStyle/>
                    <a:p>
                      <a:pPr>
                        <a:lnSpc>
                          <a:spcPct val="107000"/>
                        </a:lnSpc>
                        <a:spcAft>
                          <a:spcPts val="800"/>
                        </a:spcAft>
                      </a:pPr>
                      <a:r>
                        <a:rPr lang="en-GB" sz="1050">
                          <a:effectLst/>
                        </a:rPr>
                        <a:t>014: Participants to provide comments on the MLA fraud gap proposals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Participants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8 Aug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22 Aug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Closed</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1365965310"/>
                  </a:ext>
                </a:extLst>
              </a:tr>
              <a:tr h="767818">
                <a:tc>
                  <a:txBody>
                    <a:bodyPr/>
                    <a:lstStyle/>
                    <a:p>
                      <a:pPr>
                        <a:lnSpc>
                          <a:spcPct val="107000"/>
                        </a:lnSpc>
                        <a:spcAft>
                          <a:spcPts val="800"/>
                        </a:spcAft>
                      </a:pPr>
                      <a:r>
                        <a:rPr lang="en-GB" sz="1050">
                          <a:effectLst/>
                        </a:rPr>
                        <a:t>015: To ask the PSR &amp; FCA on updates on use case research &amp; the outcome of any risk assessment relating to biller insolvency as suggested in the VRP Blueprint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Participants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8 Aug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3 Sept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In Progress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2507471668"/>
                  </a:ext>
                </a:extLst>
              </a:tr>
              <a:tr h="612867">
                <a:tc>
                  <a:txBody>
                    <a:bodyPr/>
                    <a:lstStyle/>
                    <a:p>
                      <a:pPr>
                        <a:lnSpc>
                          <a:spcPct val="107000"/>
                        </a:lnSpc>
                        <a:spcAft>
                          <a:spcPts val="800"/>
                        </a:spcAft>
                      </a:pPr>
                      <a:r>
                        <a:rPr lang="en-GB" sz="1050">
                          <a:effectLst/>
                        </a:rPr>
                        <a:t>016: Participants to provide feedback on the scoring and recommendation for the Dispute System</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Participants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22 Aug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3 Sep</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Closed</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2828942238"/>
                  </a:ext>
                </a:extLst>
              </a:tr>
              <a:tr h="693309">
                <a:tc>
                  <a:txBody>
                    <a:bodyPr/>
                    <a:lstStyle/>
                    <a:p>
                      <a:pPr>
                        <a:lnSpc>
                          <a:spcPct val="107000"/>
                        </a:lnSpc>
                        <a:spcAft>
                          <a:spcPts val="800"/>
                        </a:spcAft>
                      </a:pPr>
                      <a:r>
                        <a:rPr lang="en-GB" sz="1050">
                          <a:effectLst/>
                        </a:rPr>
                        <a:t>017: Participants to provide any written feedback on Operational Requirements for the MLA</a:t>
                      </a:r>
                    </a:p>
                    <a:p>
                      <a:pPr>
                        <a:lnSpc>
                          <a:spcPct val="107000"/>
                        </a:lnSpc>
                        <a:spcAft>
                          <a:spcPts val="800"/>
                        </a:spcAft>
                      </a:pPr>
                      <a:r>
                        <a:rPr lang="en-GB" sz="1050">
                          <a:effectLst/>
                        </a:rPr>
                        <a:t> </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Participants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22 Aug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5 Sept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In Progress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1807572494"/>
                  </a:ext>
                </a:extLst>
              </a:tr>
              <a:tr h="457915">
                <a:tc>
                  <a:txBody>
                    <a:bodyPr/>
                    <a:lstStyle/>
                    <a:p>
                      <a:pPr>
                        <a:lnSpc>
                          <a:spcPct val="107000"/>
                        </a:lnSpc>
                        <a:spcAft>
                          <a:spcPts val="800"/>
                        </a:spcAft>
                      </a:pPr>
                      <a:r>
                        <a:rPr lang="en-GB" sz="1050">
                          <a:effectLst/>
                        </a:rPr>
                        <a:t>018: Participants to provide any written feedback on the proposed Success Criteria for Wave 1</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Participants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22 Aug WG</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5 Sept</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tc>
                  <a:txBody>
                    <a:bodyPr/>
                    <a:lstStyle/>
                    <a:p>
                      <a:pPr>
                        <a:lnSpc>
                          <a:spcPct val="107000"/>
                        </a:lnSpc>
                        <a:spcAft>
                          <a:spcPts val="800"/>
                        </a:spcAft>
                      </a:pPr>
                      <a:r>
                        <a:rPr lang="en-GB" sz="1050">
                          <a:effectLst/>
                        </a:rPr>
                        <a:t>In Progress</a:t>
                      </a:r>
                      <a:endParaRPr lang="en-GB" sz="1050">
                        <a:effectLst/>
                        <a:latin typeface="Calibri" panose="020F0502020204030204" pitchFamily="34" charset="0"/>
                        <a:ea typeface="Calibri" panose="020F0502020204030204" pitchFamily="34" charset="0"/>
                        <a:cs typeface="Arial" panose="020B0604020202020204" pitchFamily="34" charset="0"/>
                      </a:endParaRPr>
                    </a:p>
                  </a:txBody>
                  <a:tcPr marL="54298" marR="54298" marT="0" marB="0"/>
                </a:tc>
                <a:extLst>
                  <a:ext uri="{0D108BD9-81ED-4DB2-BD59-A6C34878D82A}">
                    <a16:rowId xmlns:a16="http://schemas.microsoft.com/office/drawing/2014/main" val="887023813"/>
                  </a:ext>
                </a:extLst>
              </a:tr>
            </a:tbl>
          </a:graphicData>
        </a:graphic>
      </p:graphicFrame>
    </p:spTree>
    <p:extLst>
      <p:ext uri="{BB962C8B-B14F-4D97-AF65-F5344CB8AC3E}">
        <p14:creationId xmlns:p14="http://schemas.microsoft.com/office/powerpoint/2010/main" val="723472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A79696-7705-015A-487D-6B79F25180D2}"/>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951650B7-740E-17C8-6B6A-87AD9F4A3B7B}"/>
              </a:ext>
            </a:extLst>
          </p:cNvPr>
          <p:cNvSpPr>
            <a:spLocks noGrp="1"/>
          </p:cNvSpPr>
          <p:nvPr>
            <p:ph type="sldNum" sz="quarter" idx="12"/>
          </p:nvPr>
        </p:nvSpPr>
        <p:spPr/>
        <p:txBody>
          <a:bodyPr/>
          <a:lstStyle/>
          <a:p>
            <a:fld id="{F7DBEFEF-2EF4-7341-AFBF-5942378A7132}" type="slidenum">
              <a:rPr lang="en-US" smtClean="0"/>
              <a:t>5</a:t>
            </a:fld>
            <a:endParaRPr lang="en-US"/>
          </a:p>
        </p:txBody>
      </p:sp>
      <p:sp>
        <p:nvSpPr>
          <p:cNvPr id="4" name="Date Placeholder 3">
            <a:extLst>
              <a:ext uri="{FF2B5EF4-FFF2-40B4-BE49-F238E27FC236}">
                <a16:creationId xmlns:a16="http://schemas.microsoft.com/office/drawing/2014/main" id="{A2229D61-10FB-B919-BAF8-819BD7AB02B3}"/>
              </a:ext>
            </a:extLst>
          </p:cNvPr>
          <p:cNvSpPr>
            <a:spLocks noGrp="1"/>
          </p:cNvSpPr>
          <p:nvPr>
            <p:ph type="dt" sz="half" idx="2"/>
          </p:nvPr>
        </p:nvSpPr>
        <p:spPr/>
        <p:txBody>
          <a:bodyPr/>
          <a:lstStyle/>
          <a:p>
            <a:fld id="{8847B666-15D2-B946-9531-77A749B5F469}"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126472D6-0781-943C-A0B0-AB669FC7A8D6}"/>
              </a:ext>
            </a:extLst>
          </p:cNvPr>
          <p:cNvSpPr>
            <a:spLocks noGrp="1"/>
          </p:cNvSpPr>
          <p:nvPr>
            <p:ph type="ctrTitle"/>
          </p:nvPr>
        </p:nvSpPr>
        <p:spPr>
          <a:xfrm>
            <a:off x="359880" y="995875"/>
            <a:ext cx="7855760" cy="1776522"/>
          </a:xfrm>
        </p:spPr>
        <p:txBody>
          <a:bodyPr/>
          <a:lstStyle/>
          <a:p>
            <a:r>
              <a:rPr lang="en-GB"/>
              <a:t>Disputes Modelling</a:t>
            </a:r>
          </a:p>
        </p:txBody>
      </p:sp>
      <p:pic>
        <p:nvPicPr>
          <p:cNvPr id="7" name="Picture 6">
            <a:extLst>
              <a:ext uri="{FF2B5EF4-FFF2-40B4-BE49-F238E27FC236}">
                <a16:creationId xmlns:a16="http://schemas.microsoft.com/office/drawing/2014/main" id="{4D77C4E4-6D21-67F8-2889-8879BDBF15C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sp>
        <p:nvSpPr>
          <p:cNvPr id="5" name="Content Placeholder 4">
            <a:extLst>
              <a:ext uri="{FF2B5EF4-FFF2-40B4-BE49-F238E27FC236}">
                <a16:creationId xmlns:a16="http://schemas.microsoft.com/office/drawing/2014/main" id="{0C9293E9-BE0D-577B-865B-961FAED3ED04}"/>
              </a:ext>
            </a:extLst>
          </p:cNvPr>
          <p:cNvSpPr>
            <a:spLocks noGrp="1"/>
          </p:cNvSpPr>
          <p:nvPr>
            <p:ph idx="1"/>
          </p:nvPr>
        </p:nvSpPr>
        <p:spPr>
          <a:xfrm>
            <a:off x="687416" y="3322553"/>
            <a:ext cx="11011319" cy="1863930"/>
          </a:xfrm>
        </p:spPr>
        <p:txBody>
          <a:bodyPr vert="horz" lIns="91440" tIns="45720" rIns="91440" bIns="45720" rtlCol="0" anchor="t">
            <a:noAutofit/>
          </a:bodyPr>
          <a:lstStyle/>
          <a:p>
            <a:pPr marL="0" indent="0">
              <a:lnSpc>
                <a:spcPct val="100000"/>
              </a:lnSpc>
              <a:spcBef>
                <a:spcPts val="600"/>
              </a:spcBef>
              <a:buNone/>
            </a:pPr>
            <a:r>
              <a:rPr lang="en-GB" sz="1800" dirty="0">
                <a:latin typeface="Metropolis"/>
                <a:ea typeface="Calibri"/>
                <a:cs typeface="Calibri"/>
              </a:rPr>
              <a:t>At the </a:t>
            </a:r>
            <a:r>
              <a:rPr lang="en-GB" sz="1800" dirty="0" err="1">
                <a:latin typeface="Metropolis"/>
                <a:ea typeface="Calibri"/>
                <a:cs typeface="Calibri"/>
              </a:rPr>
              <a:t>cVRP</a:t>
            </a:r>
            <a:r>
              <a:rPr lang="en-GB" sz="1800" dirty="0">
                <a:latin typeface="Metropolis"/>
                <a:ea typeface="Calibri"/>
                <a:cs typeface="Calibri"/>
              </a:rPr>
              <a:t> Disputes Mechanism Seminar in August 2024, a participant suggested it may be helpful for planning purposes to estimate potential volumes of </a:t>
            </a:r>
            <a:r>
              <a:rPr lang="en-GB" sz="1800" dirty="0" err="1">
                <a:latin typeface="Metropolis"/>
                <a:ea typeface="Calibri"/>
                <a:cs typeface="Calibri"/>
              </a:rPr>
              <a:t>cVRP</a:t>
            </a:r>
            <a:r>
              <a:rPr lang="en-GB" sz="1800" dirty="0">
                <a:latin typeface="Metropolis"/>
                <a:ea typeface="Calibri"/>
                <a:cs typeface="Calibri"/>
              </a:rPr>
              <a:t> Disputes. </a:t>
            </a:r>
          </a:p>
          <a:p>
            <a:pPr marL="0" indent="0">
              <a:lnSpc>
                <a:spcPct val="100000"/>
              </a:lnSpc>
              <a:spcBef>
                <a:spcPts val="600"/>
              </a:spcBef>
              <a:buNone/>
            </a:pPr>
            <a:r>
              <a:rPr lang="en-GB" sz="1800" dirty="0">
                <a:latin typeface="Metropolis"/>
                <a:ea typeface="Calibri"/>
                <a:cs typeface="Calibri"/>
              </a:rPr>
              <a:t>Any such analysis can only ever be illustrative, given the significant unknowns and is provided with very heavy caveats. This paper was for info and no feedback is required. </a:t>
            </a:r>
            <a:endParaRPr lang="en-GB" sz="1800" dirty="0">
              <a:latin typeface="Metropolis"/>
              <a:ea typeface="Calibri"/>
              <a:cs typeface="Arial"/>
            </a:endParaRPr>
          </a:p>
        </p:txBody>
      </p:sp>
    </p:spTree>
    <p:extLst>
      <p:ext uri="{BB962C8B-B14F-4D97-AF65-F5344CB8AC3E}">
        <p14:creationId xmlns:p14="http://schemas.microsoft.com/office/powerpoint/2010/main" val="2314756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4F64688-9C23-12FE-65F3-47DB99496CA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58727AF-C5F3-FF0F-8801-154E4F8D19B6}"/>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5" name="Date Placeholder 4">
            <a:extLst>
              <a:ext uri="{FF2B5EF4-FFF2-40B4-BE49-F238E27FC236}">
                <a16:creationId xmlns:a16="http://schemas.microsoft.com/office/drawing/2014/main" id="{CF7D8F04-B498-3D19-C261-0F091C267F7C}"/>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EC06B023-23F6-820B-33DF-6639A2B5DA81}"/>
              </a:ext>
            </a:extLst>
          </p:cNvPr>
          <p:cNvSpPr>
            <a:spLocks noGrp="1"/>
          </p:cNvSpPr>
          <p:nvPr>
            <p:ph type="title"/>
          </p:nvPr>
        </p:nvSpPr>
        <p:spPr>
          <a:xfrm>
            <a:off x="335279" y="1075190"/>
            <a:ext cx="1542381" cy="1681456"/>
          </a:xfrm>
        </p:spPr>
        <p:txBody>
          <a:bodyPr/>
          <a:lstStyle/>
          <a:p>
            <a:r>
              <a:rPr lang="en-GB"/>
              <a:t>Modelling – Assumptions </a:t>
            </a:r>
          </a:p>
        </p:txBody>
      </p:sp>
      <p:sp>
        <p:nvSpPr>
          <p:cNvPr id="7" name="TextBox 6">
            <a:extLst>
              <a:ext uri="{FF2B5EF4-FFF2-40B4-BE49-F238E27FC236}">
                <a16:creationId xmlns:a16="http://schemas.microsoft.com/office/drawing/2014/main" id="{DD58B4FC-B0C9-03FC-37E5-94BA101E1AC7}"/>
              </a:ext>
            </a:extLst>
          </p:cNvPr>
          <p:cNvSpPr txBox="1"/>
          <p:nvPr/>
        </p:nvSpPr>
        <p:spPr>
          <a:xfrm>
            <a:off x="3688788" y="1696670"/>
            <a:ext cx="32748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Volume of </a:t>
            </a:r>
            <a:r>
              <a:rPr lang="en-GB" sz="1200" b="1" err="1">
                <a:solidFill>
                  <a:schemeClr val="bg1"/>
                </a:solidFill>
                <a:latin typeface="Metropolis" panose="00000500000000000000" pitchFamily="50" charset="0"/>
              </a:rPr>
              <a:t>cVRP</a:t>
            </a:r>
            <a:endParaRPr lang="en-GB" sz="1200" b="1">
              <a:solidFill>
                <a:schemeClr val="bg1"/>
              </a:solidFill>
              <a:latin typeface="Metropolis" panose="00000500000000000000" pitchFamily="50" charset="0"/>
            </a:endParaRPr>
          </a:p>
        </p:txBody>
      </p:sp>
      <p:sp>
        <p:nvSpPr>
          <p:cNvPr id="8" name="TextBox 7">
            <a:extLst>
              <a:ext uri="{FF2B5EF4-FFF2-40B4-BE49-F238E27FC236}">
                <a16:creationId xmlns:a16="http://schemas.microsoft.com/office/drawing/2014/main" id="{A13D7FA3-97E1-05E6-1A45-BB79D869174C}"/>
              </a:ext>
            </a:extLst>
          </p:cNvPr>
          <p:cNvSpPr txBox="1"/>
          <p:nvPr/>
        </p:nvSpPr>
        <p:spPr>
          <a:xfrm>
            <a:off x="7103357" y="1696670"/>
            <a:ext cx="3274856"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Dispute Rate</a:t>
            </a:r>
          </a:p>
        </p:txBody>
      </p:sp>
      <p:sp>
        <p:nvSpPr>
          <p:cNvPr id="9" name="TextBox 8">
            <a:extLst>
              <a:ext uri="{FF2B5EF4-FFF2-40B4-BE49-F238E27FC236}">
                <a16:creationId xmlns:a16="http://schemas.microsoft.com/office/drawing/2014/main" id="{783EAA45-5403-629A-8EAC-D6C3429C0452}"/>
              </a:ext>
            </a:extLst>
          </p:cNvPr>
          <p:cNvSpPr txBox="1"/>
          <p:nvPr/>
        </p:nvSpPr>
        <p:spPr>
          <a:xfrm>
            <a:off x="3688788" y="2055769"/>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Existing VRP for Sweeping Volumes + 14% to account for non CMA9</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0" name="TextBox 9">
            <a:extLst>
              <a:ext uri="{FF2B5EF4-FFF2-40B4-BE49-F238E27FC236}">
                <a16:creationId xmlns:a16="http://schemas.microsoft.com/office/drawing/2014/main" id="{69139B67-7331-5545-A65B-A659439C61C3}"/>
              </a:ext>
            </a:extLst>
          </p:cNvPr>
          <p:cNvSpPr txBox="1"/>
          <p:nvPr/>
        </p:nvSpPr>
        <p:spPr>
          <a:xfrm>
            <a:off x="7103357" y="2076448"/>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Direct Debit Dispute Rate (0.0134%)</a:t>
            </a: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1" name="TextBox 10">
            <a:extLst>
              <a:ext uri="{FF2B5EF4-FFF2-40B4-BE49-F238E27FC236}">
                <a16:creationId xmlns:a16="http://schemas.microsoft.com/office/drawing/2014/main" id="{97DFB1ED-0D36-223D-70EB-EE110ED164FB}"/>
              </a:ext>
            </a:extLst>
          </p:cNvPr>
          <p:cNvSpPr txBox="1"/>
          <p:nvPr/>
        </p:nvSpPr>
        <p:spPr>
          <a:xfrm>
            <a:off x="2130537" y="2055769"/>
            <a:ext cx="1418538" cy="461665"/>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Base Assumption</a:t>
            </a:r>
          </a:p>
        </p:txBody>
      </p:sp>
      <p:sp>
        <p:nvSpPr>
          <p:cNvPr id="12" name="TextBox 11">
            <a:extLst>
              <a:ext uri="{FF2B5EF4-FFF2-40B4-BE49-F238E27FC236}">
                <a16:creationId xmlns:a16="http://schemas.microsoft.com/office/drawing/2014/main" id="{6137173A-ED51-7686-8813-F97FE12D41CB}"/>
              </a:ext>
            </a:extLst>
          </p:cNvPr>
          <p:cNvSpPr txBox="1"/>
          <p:nvPr/>
        </p:nvSpPr>
        <p:spPr>
          <a:xfrm>
            <a:off x="3688788" y="2711903"/>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75% of existing VRP for Sweeping volumes</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3" name="TextBox 12">
            <a:extLst>
              <a:ext uri="{FF2B5EF4-FFF2-40B4-BE49-F238E27FC236}">
                <a16:creationId xmlns:a16="http://schemas.microsoft.com/office/drawing/2014/main" id="{43D556A6-D8B8-6628-9F08-B7F10E4D2D88}"/>
              </a:ext>
            </a:extLst>
          </p:cNvPr>
          <p:cNvSpPr txBox="1"/>
          <p:nvPr/>
        </p:nvSpPr>
        <p:spPr>
          <a:xfrm>
            <a:off x="7103357" y="2732582"/>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50% of Direct Debit Dispute Rate</a:t>
            </a: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4" name="TextBox 13">
            <a:extLst>
              <a:ext uri="{FF2B5EF4-FFF2-40B4-BE49-F238E27FC236}">
                <a16:creationId xmlns:a16="http://schemas.microsoft.com/office/drawing/2014/main" id="{02C4AD98-7EE6-5C03-D356-46B14D8C3DFE}"/>
              </a:ext>
            </a:extLst>
          </p:cNvPr>
          <p:cNvSpPr txBox="1"/>
          <p:nvPr/>
        </p:nvSpPr>
        <p:spPr>
          <a:xfrm>
            <a:off x="2130537" y="2711903"/>
            <a:ext cx="1418538"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Low Scenario</a:t>
            </a:r>
          </a:p>
        </p:txBody>
      </p:sp>
      <p:sp>
        <p:nvSpPr>
          <p:cNvPr id="15" name="TextBox 14">
            <a:extLst>
              <a:ext uri="{FF2B5EF4-FFF2-40B4-BE49-F238E27FC236}">
                <a16:creationId xmlns:a16="http://schemas.microsoft.com/office/drawing/2014/main" id="{8FD1D009-8F4C-2B8E-739B-58C5E9C55522}"/>
              </a:ext>
            </a:extLst>
          </p:cNvPr>
          <p:cNvSpPr txBox="1"/>
          <p:nvPr/>
        </p:nvSpPr>
        <p:spPr>
          <a:xfrm>
            <a:off x="3688788" y="3321436"/>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100% of existing VRP for Sweeping volumes</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6" name="TextBox 15">
            <a:extLst>
              <a:ext uri="{FF2B5EF4-FFF2-40B4-BE49-F238E27FC236}">
                <a16:creationId xmlns:a16="http://schemas.microsoft.com/office/drawing/2014/main" id="{EC9FCE35-0FC2-B56F-5067-0381566EFD83}"/>
              </a:ext>
            </a:extLst>
          </p:cNvPr>
          <p:cNvSpPr txBox="1"/>
          <p:nvPr/>
        </p:nvSpPr>
        <p:spPr>
          <a:xfrm>
            <a:off x="7103357" y="3342115"/>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75% of Direct Debit Dispute Rate</a:t>
            </a: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7" name="TextBox 16">
            <a:extLst>
              <a:ext uri="{FF2B5EF4-FFF2-40B4-BE49-F238E27FC236}">
                <a16:creationId xmlns:a16="http://schemas.microsoft.com/office/drawing/2014/main" id="{C80B2C52-24BB-07AA-9605-7C4A5F9F633C}"/>
              </a:ext>
            </a:extLst>
          </p:cNvPr>
          <p:cNvSpPr txBox="1"/>
          <p:nvPr/>
        </p:nvSpPr>
        <p:spPr>
          <a:xfrm>
            <a:off x="2130537" y="3321436"/>
            <a:ext cx="1418538"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Mid Scenario</a:t>
            </a:r>
          </a:p>
        </p:txBody>
      </p:sp>
      <p:sp>
        <p:nvSpPr>
          <p:cNvPr id="18" name="TextBox 17">
            <a:extLst>
              <a:ext uri="{FF2B5EF4-FFF2-40B4-BE49-F238E27FC236}">
                <a16:creationId xmlns:a16="http://schemas.microsoft.com/office/drawing/2014/main" id="{A1B313C8-E3BB-BA17-CAA5-B2C4C77B14E3}"/>
              </a:ext>
            </a:extLst>
          </p:cNvPr>
          <p:cNvSpPr txBox="1"/>
          <p:nvPr/>
        </p:nvSpPr>
        <p:spPr>
          <a:xfrm>
            <a:off x="3688788" y="3956510"/>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125% of existing VRP for Sweeping volumes</a:t>
            </a:r>
          </a:p>
          <a:p>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19" name="TextBox 18">
            <a:extLst>
              <a:ext uri="{FF2B5EF4-FFF2-40B4-BE49-F238E27FC236}">
                <a16:creationId xmlns:a16="http://schemas.microsoft.com/office/drawing/2014/main" id="{CE96235B-4962-D00D-05F6-6FA4C9AE25A6}"/>
              </a:ext>
            </a:extLst>
          </p:cNvPr>
          <p:cNvSpPr txBox="1"/>
          <p:nvPr/>
        </p:nvSpPr>
        <p:spPr>
          <a:xfrm>
            <a:off x="7103357" y="3956510"/>
            <a:ext cx="3274856" cy="459919"/>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a:solidFill>
                  <a:srgbClr val="101289"/>
                </a:solidFill>
                <a:latin typeface="Metropolis" panose="00000500000000000000" pitchFamily="50" charset="0"/>
              </a:rPr>
              <a:t>100% of Direct Debit Dispute Rate</a:t>
            </a:r>
          </a:p>
          <a:p>
            <a:pPr marL="171450" indent="-171450">
              <a:buFont typeface="Arial" panose="020B0604020202020204" pitchFamily="34" charset="0"/>
              <a:buChar char="•"/>
            </a:pPr>
            <a:endParaRPr lang="en-GB" sz="1200">
              <a:solidFill>
                <a:srgbClr val="101289"/>
              </a:solidFill>
              <a:latin typeface="Metropolis" panose="00000500000000000000" pitchFamily="50" charset="0"/>
            </a:endParaRPr>
          </a:p>
        </p:txBody>
      </p:sp>
      <p:sp>
        <p:nvSpPr>
          <p:cNvPr id="20" name="TextBox 19">
            <a:extLst>
              <a:ext uri="{FF2B5EF4-FFF2-40B4-BE49-F238E27FC236}">
                <a16:creationId xmlns:a16="http://schemas.microsoft.com/office/drawing/2014/main" id="{1DEE0863-61DE-E6A3-3F1D-500080B6263B}"/>
              </a:ext>
            </a:extLst>
          </p:cNvPr>
          <p:cNvSpPr txBox="1"/>
          <p:nvPr/>
        </p:nvSpPr>
        <p:spPr>
          <a:xfrm>
            <a:off x="2130537" y="3956510"/>
            <a:ext cx="1418538" cy="276999"/>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High Scenario</a:t>
            </a:r>
          </a:p>
        </p:txBody>
      </p:sp>
      <p:sp>
        <p:nvSpPr>
          <p:cNvPr id="21" name="TextBox 20">
            <a:extLst>
              <a:ext uri="{FF2B5EF4-FFF2-40B4-BE49-F238E27FC236}">
                <a16:creationId xmlns:a16="http://schemas.microsoft.com/office/drawing/2014/main" id="{708E8E6F-3755-DA3D-97AA-EC9C75A9CDDF}"/>
              </a:ext>
            </a:extLst>
          </p:cNvPr>
          <p:cNvSpPr txBox="1"/>
          <p:nvPr/>
        </p:nvSpPr>
        <p:spPr>
          <a:xfrm>
            <a:off x="2130537" y="4901526"/>
            <a:ext cx="1418538" cy="461665"/>
          </a:xfrm>
          <a:prstGeom prst="rect">
            <a:avLst/>
          </a:prstGeom>
          <a:solidFill>
            <a:srgbClr val="002060"/>
          </a:solidFill>
        </p:spPr>
        <p:txBody>
          <a:bodyPr wrap="square" rtlCol="0">
            <a:spAutoFit/>
          </a:bodyPr>
          <a:lstStyle/>
          <a:p>
            <a:pPr algn="ctr"/>
            <a:r>
              <a:rPr lang="en-GB" sz="1200" b="1">
                <a:solidFill>
                  <a:schemeClr val="bg1"/>
                </a:solidFill>
                <a:latin typeface="Metropolis" panose="00000500000000000000" pitchFamily="50" charset="0"/>
              </a:rPr>
              <a:t>Important Unknowns </a:t>
            </a:r>
          </a:p>
        </p:txBody>
      </p:sp>
      <p:sp>
        <p:nvSpPr>
          <p:cNvPr id="22" name="TextBox 21">
            <a:extLst>
              <a:ext uri="{FF2B5EF4-FFF2-40B4-BE49-F238E27FC236}">
                <a16:creationId xmlns:a16="http://schemas.microsoft.com/office/drawing/2014/main" id="{07938C26-8878-411D-E659-B42B95330456}"/>
              </a:ext>
            </a:extLst>
          </p:cNvPr>
          <p:cNvSpPr txBox="1"/>
          <p:nvPr/>
        </p:nvSpPr>
        <p:spPr>
          <a:xfrm>
            <a:off x="3688787" y="4901526"/>
            <a:ext cx="6689425" cy="908133"/>
          </a:xfrm>
          <a:prstGeom prst="rect">
            <a:avLst/>
          </a:prstGeom>
          <a:solidFill>
            <a:schemeClr val="bg1"/>
          </a:solidFill>
          <a:ln>
            <a:solidFill>
              <a:schemeClr val="accent1"/>
            </a:solidFill>
          </a:ln>
        </p:spPr>
        <p:txBody>
          <a:bodyPr wrap="square" rtlCol="0">
            <a:noAutofit/>
          </a:bodyPr>
          <a:lstStyle/>
          <a:p>
            <a:pPr marL="171450" indent="-171450">
              <a:buFont typeface="Arial" panose="020B0604020202020204" pitchFamily="34" charset="0"/>
              <a:buChar char="•"/>
            </a:pPr>
            <a:r>
              <a:rPr lang="en-GB" sz="1200" dirty="0">
                <a:solidFill>
                  <a:srgbClr val="101289"/>
                </a:solidFill>
                <a:latin typeface="Metropolis" panose="00000500000000000000" pitchFamily="50" charset="0"/>
              </a:rPr>
              <a:t>The number of ASPSPs who will provide </a:t>
            </a:r>
            <a:r>
              <a:rPr lang="en-GB" sz="1200" dirty="0" err="1">
                <a:solidFill>
                  <a:srgbClr val="101289"/>
                </a:solidFill>
                <a:latin typeface="Metropolis" panose="00000500000000000000" pitchFamily="50" charset="0"/>
              </a:rPr>
              <a:t>cVRP</a:t>
            </a:r>
            <a:r>
              <a:rPr lang="en-GB" sz="1200" dirty="0">
                <a:solidFill>
                  <a:srgbClr val="101289"/>
                </a:solidFill>
                <a:latin typeface="Metropolis" panose="00000500000000000000" pitchFamily="50" charset="0"/>
              </a:rPr>
              <a:t> functionality. </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The agreed commercial framework.</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The final scope of Wave 1.</a:t>
            </a:r>
          </a:p>
          <a:p>
            <a:pPr marL="171450" indent="-171450">
              <a:buFont typeface="Arial" panose="020B0604020202020204" pitchFamily="34" charset="0"/>
              <a:buChar char="•"/>
            </a:pPr>
            <a:r>
              <a:rPr lang="en-GB" sz="1200" dirty="0">
                <a:solidFill>
                  <a:srgbClr val="101289"/>
                </a:solidFill>
                <a:latin typeface="Metropolis" panose="00000500000000000000" pitchFamily="50" charset="0"/>
              </a:rPr>
              <a:t>The response of billers and merchants and whether they decide to participate. </a:t>
            </a:r>
          </a:p>
          <a:p>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a:p>
            <a:pPr marL="171450" indent="-171450">
              <a:buFont typeface="Arial" panose="020B0604020202020204" pitchFamily="34" charset="0"/>
              <a:buChar char="•"/>
            </a:pPr>
            <a:endParaRPr lang="en-GB" sz="1200" dirty="0">
              <a:solidFill>
                <a:srgbClr val="101289"/>
              </a:solidFill>
              <a:latin typeface="Metropolis" panose="00000500000000000000" pitchFamily="50" charset="0"/>
            </a:endParaRPr>
          </a:p>
        </p:txBody>
      </p:sp>
      <p:pic>
        <p:nvPicPr>
          <p:cNvPr id="23" name="Picture 22">
            <a:extLst>
              <a:ext uri="{FF2B5EF4-FFF2-40B4-BE49-F238E27FC236}">
                <a16:creationId xmlns:a16="http://schemas.microsoft.com/office/drawing/2014/main" id="{487481F9-F72E-7653-07F7-67F93AED8324}"/>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91343"/>
            <a:ext cx="1276393" cy="407487"/>
          </a:xfrm>
          <a:prstGeom prst="rect">
            <a:avLst/>
          </a:prstGeom>
        </p:spPr>
      </p:pic>
    </p:spTree>
    <p:extLst>
      <p:ext uri="{BB962C8B-B14F-4D97-AF65-F5344CB8AC3E}">
        <p14:creationId xmlns:p14="http://schemas.microsoft.com/office/powerpoint/2010/main" val="963760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87DC583-51A0-C53B-74D5-9964CE930D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88DEBE-3BD3-8C39-585E-FBA847202259}"/>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5" name="Date Placeholder 4">
            <a:extLst>
              <a:ext uri="{FF2B5EF4-FFF2-40B4-BE49-F238E27FC236}">
                <a16:creationId xmlns:a16="http://schemas.microsoft.com/office/drawing/2014/main" id="{0B1D7754-27ED-94E9-62FF-930A889B97EC}"/>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62D482D-7B82-B979-3340-5524ECBB5717}"/>
              </a:ext>
            </a:extLst>
          </p:cNvPr>
          <p:cNvSpPr>
            <a:spLocks noGrp="1"/>
          </p:cNvSpPr>
          <p:nvPr>
            <p:ph type="title"/>
          </p:nvPr>
        </p:nvSpPr>
        <p:spPr/>
        <p:txBody>
          <a:bodyPr/>
          <a:lstStyle/>
          <a:p>
            <a:r>
              <a:rPr lang="en-GB" err="1"/>
              <a:t>cVRP</a:t>
            </a:r>
            <a:r>
              <a:rPr lang="en-GB"/>
              <a:t> Volumes</a:t>
            </a:r>
          </a:p>
        </p:txBody>
      </p:sp>
      <p:graphicFrame>
        <p:nvGraphicFramePr>
          <p:cNvPr id="9" name="Chart 8">
            <a:extLst>
              <a:ext uri="{FF2B5EF4-FFF2-40B4-BE49-F238E27FC236}">
                <a16:creationId xmlns:a16="http://schemas.microsoft.com/office/drawing/2014/main" id="{667CC40A-4873-CC8D-DF7E-7EC21DF20C33}"/>
              </a:ext>
            </a:extLst>
          </p:cNvPr>
          <p:cNvGraphicFramePr/>
          <p:nvPr>
            <p:extLst>
              <p:ext uri="{D42A27DB-BD31-4B8C-83A1-F6EECF244321}">
                <p14:modId xmlns:p14="http://schemas.microsoft.com/office/powerpoint/2010/main" val="232613569"/>
              </p:ext>
            </p:extLst>
          </p:nvPr>
        </p:nvGraphicFramePr>
        <p:xfrm>
          <a:off x="1458852" y="719666"/>
          <a:ext cx="10313147" cy="5418667"/>
        </p:xfrm>
        <a:graphic>
          <a:graphicData uri="http://schemas.openxmlformats.org/drawingml/2006/chart">
            <c:chart xmlns:c="http://schemas.openxmlformats.org/drawingml/2006/chart" xmlns:r="http://schemas.openxmlformats.org/officeDocument/2006/relationships" r:id="rId2"/>
          </a:graphicData>
        </a:graphic>
      </p:graphicFrame>
      <p:pic>
        <p:nvPicPr>
          <p:cNvPr id="2" name="Picture 1">
            <a:extLst>
              <a:ext uri="{FF2B5EF4-FFF2-40B4-BE49-F238E27FC236}">
                <a16:creationId xmlns:a16="http://schemas.microsoft.com/office/drawing/2014/main" id="{2D65DF7F-3DF8-A908-1B9E-C22D3B2C77E3}"/>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589685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87DC583-51A0-C53B-74D5-9964CE930D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88DEBE-3BD3-8C39-585E-FBA847202259}"/>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5" name="Date Placeholder 4">
            <a:extLst>
              <a:ext uri="{FF2B5EF4-FFF2-40B4-BE49-F238E27FC236}">
                <a16:creationId xmlns:a16="http://schemas.microsoft.com/office/drawing/2014/main" id="{0B1D7754-27ED-94E9-62FF-930A889B97EC}"/>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62D482D-7B82-B979-3340-5524ECBB5717}"/>
              </a:ext>
            </a:extLst>
          </p:cNvPr>
          <p:cNvSpPr>
            <a:spLocks noGrp="1"/>
          </p:cNvSpPr>
          <p:nvPr>
            <p:ph type="title"/>
          </p:nvPr>
        </p:nvSpPr>
        <p:spPr/>
        <p:txBody>
          <a:bodyPr/>
          <a:lstStyle/>
          <a:p>
            <a:r>
              <a:rPr lang="en-GB" err="1"/>
              <a:t>cVRP</a:t>
            </a:r>
            <a:r>
              <a:rPr lang="en-GB"/>
              <a:t> Disputes</a:t>
            </a:r>
          </a:p>
        </p:txBody>
      </p:sp>
      <p:graphicFrame>
        <p:nvGraphicFramePr>
          <p:cNvPr id="9" name="Chart 8">
            <a:extLst>
              <a:ext uri="{FF2B5EF4-FFF2-40B4-BE49-F238E27FC236}">
                <a16:creationId xmlns:a16="http://schemas.microsoft.com/office/drawing/2014/main" id="{667CC40A-4873-CC8D-DF7E-7EC21DF20C33}"/>
              </a:ext>
            </a:extLst>
          </p:cNvPr>
          <p:cNvGraphicFramePr/>
          <p:nvPr>
            <p:extLst>
              <p:ext uri="{D42A27DB-BD31-4B8C-83A1-F6EECF244321}">
                <p14:modId xmlns:p14="http://schemas.microsoft.com/office/powerpoint/2010/main" val="2943993951"/>
              </p:ext>
            </p:extLst>
          </p:nvPr>
        </p:nvGraphicFramePr>
        <p:xfrm>
          <a:off x="1458852" y="719666"/>
          <a:ext cx="10313147" cy="5418667"/>
        </p:xfrm>
        <a:graphic>
          <a:graphicData uri="http://schemas.openxmlformats.org/drawingml/2006/chart">
            <c:chart xmlns:c="http://schemas.openxmlformats.org/drawingml/2006/chart" xmlns:r="http://schemas.openxmlformats.org/officeDocument/2006/relationships" r:id="rId2"/>
          </a:graphicData>
        </a:graphic>
      </p:graphicFrame>
      <p:pic>
        <p:nvPicPr>
          <p:cNvPr id="2" name="Picture 1">
            <a:extLst>
              <a:ext uri="{FF2B5EF4-FFF2-40B4-BE49-F238E27FC236}">
                <a16:creationId xmlns:a16="http://schemas.microsoft.com/office/drawing/2014/main" id="{889FF142-6F01-6774-3F7D-304B70A9AC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797007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87DC583-51A0-C53B-74D5-9964CE930D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88DEBE-3BD3-8C39-585E-FBA847202259}"/>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5" name="Date Placeholder 4">
            <a:extLst>
              <a:ext uri="{FF2B5EF4-FFF2-40B4-BE49-F238E27FC236}">
                <a16:creationId xmlns:a16="http://schemas.microsoft.com/office/drawing/2014/main" id="{0B1D7754-27ED-94E9-62FF-930A889B97EC}"/>
              </a:ext>
            </a:extLst>
          </p:cNvPr>
          <p:cNvSpPr>
            <a:spLocks noGrp="1"/>
          </p:cNvSpPr>
          <p:nvPr>
            <p:ph type="dt" sz="half" idx="2"/>
          </p:nvPr>
        </p:nvSpPr>
        <p:spPr/>
        <p:txBody>
          <a:bodyPr/>
          <a:lstStyle/>
          <a:p>
            <a:fld id="{60DF04DB-A341-2C41-8277-687C4E7BDA6A}" type="datetime1">
              <a:rPr lang="en-GB" smtClean="0"/>
              <a:t>04/09/2024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62D482D-7B82-B979-3340-5524ECBB5717}"/>
              </a:ext>
            </a:extLst>
          </p:cNvPr>
          <p:cNvSpPr>
            <a:spLocks noGrp="1"/>
          </p:cNvSpPr>
          <p:nvPr>
            <p:ph type="title"/>
          </p:nvPr>
        </p:nvSpPr>
        <p:spPr>
          <a:xfrm>
            <a:off x="223365" y="1075190"/>
            <a:ext cx="1550571" cy="1681456"/>
          </a:xfrm>
        </p:spPr>
        <p:txBody>
          <a:bodyPr/>
          <a:lstStyle/>
          <a:p>
            <a:r>
              <a:rPr lang="en-GB" err="1"/>
              <a:t>cVRP</a:t>
            </a:r>
            <a:r>
              <a:rPr lang="en-GB"/>
              <a:t> Disputes</a:t>
            </a:r>
            <a:br>
              <a:rPr lang="en-GB"/>
            </a:br>
            <a:r>
              <a:rPr lang="en-GB"/>
              <a:t>Per Day for Participant with 10% Share</a:t>
            </a:r>
          </a:p>
        </p:txBody>
      </p:sp>
      <p:graphicFrame>
        <p:nvGraphicFramePr>
          <p:cNvPr id="9" name="Chart 8">
            <a:extLst>
              <a:ext uri="{FF2B5EF4-FFF2-40B4-BE49-F238E27FC236}">
                <a16:creationId xmlns:a16="http://schemas.microsoft.com/office/drawing/2014/main" id="{667CC40A-4873-CC8D-DF7E-7EC21DF20C33}"/>
              </a:ext>
            </a:extLst>
          </p:cNvPr>
          <p:cNvGraphicFramePr/>
          <p:nvPr>
            <p:extLst>
              <p:ext uri="{D42A27DB-BD31-4B8C-83A1-F6EECF244321}">
                <p14:modId xmlns:p14="http://schemas.microsoft.com/office/powerpoint/2010/main" val="1521948566"/>
              </p:ext>
            </p:extLst>
          </p:nvPr>
        </p:nvGraphicFramePr>
        <p:xfrm>
          <a:off x="1458852" y="719666"/>
          <a:ext cx="10313147" cy="5418667"/>
        </p:xfrm>
        <a:graphic>
          <a:graphicData uri="http://schemas.openxmlformats.org/drawingml/2006/chart">
            <c:chart xmlns:c="http://schemas.openxmlformats.org/drawingml/2006/chart" xmlns:r="http://schemas.openxmlformats.org/officeDocument/2006/relationships" r:id="rId2"/>
          </a:graphicData>
        </a:graphic>
      </p:graphicFrame>
      <p:pic>
        <p:nvPicPr>
          <p:cNvPr id="2" name="Picture 1">
            <a:extLst>
              <a:ext uri="{FF2B5EF4-FFF2-40B4-BE49-F238E27FC236}">
                <a16:creationId xmlns:a16="http://schemas.microsoft.com/office/drawing/2014/main" id="{1F6D0E85-F460-8387-1DAE-5ED2D1634C79}"/>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1554"/>
            <a:ext cx="1283335" cy="394970"/>
          </a:xfrm>
          <a:prstGeom prst="rect">
            <a:avLst/>
          </a:prstGeom>
        </p:spPr>
      </p:pic>
    </p:spTree>
    <p:extLst>
      <p:ext uri="{BB962C8B-B14F-4D97-AF65-F5344CB8AC3E}">
        <p14:creationId xmlns:p14="http://schemas.microsoft.com/office/powerpoint/2010/main" val="2987645098"/>
      </p:ext>
    </p:extLst>
  </p:cSld>
  <p:clrMapOvr>
    <a:masterClrMapping/>
  </p:clrMapOvr>
</p:sld>
</file>

<file path=ppt/theme/theme1.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2.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204096-96F4-4E96-883E-7A9C707809B7}">
  <ds:schemaRefs>
    <ds:schemaRef ds:uri="http://schemas.microsoft.com/sharepoint/v3/contenttype/forms"/>
  </ds:schemaRefs>
</ds:datastoreItem>
</file>

<file path=customXml/itemProps2.xml><?xml version="1.0" encoding="utf-8"?>
<ds:datastoreItem xmlns:ds="http://schemas.openxmlformats.org/officeDocument/2006/customXml" ds:itemID="{06DD755D-6F8F-4064-A849-6566F7E632E7}">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3142ABD-92B6-43C5-A6C7-BBA68A38176F}">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emplate>OBIE-PP - EXTERNAL Template</Template>
  <TotalTime>1753</TotalTime>
  <Words>3655</Words>
  <Application>Microsoft Office PowerPoint</Application>
  <PresentationFormat>Widescreen</PresentationFormat>
  <Paragraphs>535</Paragraphs>
  <Slides>35</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Arial</vt:lpstr>
      <vt:lpstr>Calibri</vt:lpstr>
      <vt:lpstr>Metropolis</vt:lpstr>
      <vt:lpstr>Metropolis Black</vt:lpstr>
      <vt:lpstr>Times New Roman</vt:lpstr>
      <vt:lpstr>Office Theme</vt:lpstr>
      <vt:lpstr>1_Office Theme</vt:lpstr>
      <vt:lpstr>VRP Working Group</vt:lpstr>
      <vt:lpstr>Agenda</vt:lpstr>
      <vt:lpstr>Housekeeping Items</vt:lpstr>
      <vt:lpstr>Action Tracker: Open Actions</vt:lpstr>
      <vt:lpstr>Disputes Modelling</vt:lpstr>
      <vt:lpstr>Modelling – Assumptions </vt:lpstr>
      <vt:lpstr>cVRP Volumes</vt:lpstr>
      <vt:lpstr>cVRP Disputes</vt:lpstr>
      <vt:lpstr>cVRP Disputes Per Day for Participant with 10% Share</vt:lpstr>
      <vt:lpstr>Disputes System Update</vt:lpstr>
      <vt:lpstr>Feedback Summary &amp; Next Steps </vt:lpstr>
      <vt:lpstr>Feedback and Recommendations 1. Wave 1 Sector Definitions</vt:lpstr>
      <vt:lpstr>Updated Principles in selecting use cases</vt:lpstr>
      <vt:lpstr>Utilities</vt:lpstr>
      <vt:lpstr>Financial Services</vt:lpstr>
      <vt:lpstr>Central and Local Government</vt:lpstr>
      <vt:lpstr>Other use cases</vt:lpstr>
      <vt:lpstr>Feedback and Recommendations 2. MLA Fraud Requirements </vt:lpstr>
      <vt:lpstr>Guiding Principles</vt:lpstr>
      <vt:lpstr>Final Proposals</vt:lpstr>
      <vt:lpstr>Final Proposals</vt:lpstr>
      <vt:lpstr>New Papers 1. MLA Consumer Understanding Requirements</vt:lpstr>
      <vt:lpstr>Guiding Principles</vt:lpstr>
      <vt:lpstr>Issue</vt:lpstr>
      <vt:lpstr>Proposal</vt:lpstr>
      <vt:lpstr>Issue</vt:lpstr>
      <vt:lpstr>Questions and Next Steps</vt:lpstr>
      <vt:lpstr>PowerPoint Presentation</vt:lpstr>
      <vt:lpstr>MLA operator decision approach</vt:lpstr>
      <vt:lpstr>Proposed options for the wave 1 MLA operator</vt:lpstr>
      <vt:lpstr>Proposed evaluation criteria</vt:lpstr>
      <vt:lpstr>PowerPoint Presentation</vt:lpstr>
      <vt:lpstr>Project Status</vt:lpstr>
      <vt:lpstr>Project Status - Overview</vt:lpstr>
      <vt:lpstr>Project Status – Upcoming Topics at Governance Sessions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Template</dc:title>
  <dc:creator>Nick Davey</dc:creator>
  <cp:lastModifiedBy>Daniel Jenkinson</cp:lastModifiedBy>
  <cp:revision>1</cp:revision>
  <dcterms:created xsi:type="dcterms:W3CDTF">2024-07-24T08:10:16Z</dcterms:created>
  <dcterms:modified xsi:type="dcterms:W3CDTF">2024-09-06T13:48:05Z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y fmtid="{D5CDD505-2E9C-101B-9397-08002B2CF9AE}" pid="3" name="Order">
    <vt:r8>10200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ies>
</file>