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0" r:id="rId5"/>
  </p:sldMasterIdLst>
  <p:notesMasterIdLst>
    <p:notesMasterId r:id="rId34"/>
  </p:notesMasterIdLst>
  <p:sldIdLst>
    <p:sldId id="257" r:id="rId6"/>
    <p:sldId id="304" r:id="rId7"/>
    <p:sldId id="305" r:id="rId8"/>
    <p:sldId id="343" r:id="rId9"/>
    <p:sldId id="351" r:id="rId10"/>
    <p:sldId id="1951" r:id="rId11"/>
    <p:sldId id="2147479752" r:id="rId12"/>
    <p:sldId id="1949" r:id="rId13"/>
    <p:sldId id="2147479743" r:id="rId14"/>
    <p:sldId id="2147479742" r:id="rId15"/>
    <p:sldId id="2147479744" r:id="rId16"/>
    <p:sldId id="2147479746" r:id="rId17"/>
    <p:sldId id="2147479745" r:id="rId18"/>
    <p:sldId id="2147479747" r:id="rId19"/>
    <p:sldId id="1950" r:id="rId20"/>
    <p:sldId id="1954" r:id="rId21"/>
    <p:sldId id="2147479737" r:id="rId22"/>
    <p:sldId id="2147479738" r:id="rId23"/>
    <p:sldId id="2147479739" r:id="rId24"/>
    <p:sldId id="2147479740" r:id="rId25"/>
    <p:sldId id="1952" r:id="rId26"/>
    <p:sldId id="2147479748" r:id="rId27"/>
    <p:sldId id="2147479749" r:id="rId28"/>
    <p:sldId id="2147479750" r:id="rId29"/>
    <p:sldId id="2147479751" r:id="rId30"/>
    <p:sldId id="1948" r:id="rId31"/>
    <p:sldId id="337" r:id="rId32"/>
    <p:sldId id="26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64DB3E-A493-6ABF-E0EF-46C4EAEFEFF7}" name="Danh Nguyen" initials="DN" userId="S::danh.nguyen@openbanking.org.uk::49fad3ca-b4e0-4cf9-8036-f633bba834c8" providerId="AD"/>
  <p188:author id="{1A360746-5F49-9F97-26C4-421D04900143}" name="Daniel Jenkinson" initials="DJ" userId="S::Daniel.Jenkinson@openservices.org.uk::e2229fe0-d7bb-42e1-8a2c-4a109470fe80" providerId="AD"/>
  <p188:author id="{E8427546-8F37-6E09-C668-C6D345D9CA69}" name="Mark Jones" initials="MJ" userId="S::mark.jones_wearepay.uk#ext#@openservices.onmicrosoft.com::e35684ce-0acd-4d6d-a13b-410c112c160c" providerId="AD"/>
  <p188:author id="{03F3A865-501F-DCD4-911A-0F98EFDD6BAA}" name="Luke Ryder" initials="LR" userId="S::luke.ryder@openbanking.org.uk::651e0c03-cd2b-4575-b8a8-6d9141fd479e" providerId="AD"/>
  <p188:author id="{E661648D-5B5E-AB9F-EA2C-77C5A927E513}" name="Keith Milburn" initials="KM" userId="S::keith.milburn_wearepay.uk#ext#@openservices.onmicrosoft.com::b6790daa-36b8-4717-8d8a-39c8f7a99a4d" providerId="AD"/>
  <p188:author id="{0200D698-C688-3C03-44F0-0B97312BB1C4}" name="Dane Budden" initials="DB" userId="S::Dane.Budden@openbanking.org.uk::6e29ce86-9d8a-41a1-a2e2-adf997d4672d" providerId="AD"/>
  <p188:author id="{EDE55F9C-6755-34C8-F326-7AF989029C4F}" name="Lorna Suffield" initials="LS" userId="S::lorna.suffield_wearepay.uk#ext#@openservices.onmicrosoft.com::127ff7f9-a781-4ed5-84d7-18e21437df2b"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01289"/>
    <a:srgbClr val="DEDC00"/>
    <a:srgbClr val="2489CF"/>
    <a:srgbClr val="00A5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3C7DA7-19A3-45C2-8368-F3E1C8165603}" v="1380" dt="2024-10-17T08:57:43.731"/>
    <p1510:client id="{C5F02D07-DC05-44FA-98C8-1A8AFBC56CD3}" v="7198" dt="2024-10-17T08:44:48.885"/>
    <p1510:client id="{D4108D6F-09DB-4B10-8096-5CA0E1FC3820}" v="88" dt="2024-10-17T08:35:15.956"/>
    <p1510:client id="{E0092C0C-2034-4522-ABDB-DB74BFA8723A}" v="3401" dt="2024-10-17T08:29:03.475"/>
    <p1510:client id="{EB4F4322-FBCF-E01E-71A9-E6CC23E03A14}" v="5" dt="2024-10-16T11:18:08.178"/>
    <p1510:client id="{FF156429-8B18-4721-807D-1537456B1C11}" v="33" dt="2024-10-16T15:21:20.2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6" d="100"/>
          <a:sy n="96" d="100"/>
        </p:scale>
        <p:origin x="68" y="1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5/10/relationships/revisionInfo" Target="revisionInfo.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6D6293-0AE6-5248-8EC3-14B7E47966F2}" type="datetimeFigureOut">
              <a:rPr lang="en-US" smtClean="0"/>
              <a:t>10/17/2024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21AA93-721E-8546-8554-FE2BF7C39D7A}" type="slidenum">
              <a:rPr lang="en-US" smtClean="0"/>
              <a:t>‹#›</a:t>
            </a:fld>
            <a:endParaRPr lang="en-US"/>
          </a:p>
        </p:txBody>
      </p:sp>
    </p:spTree>
    <p:extLst>
      <p:ext uri="{BB962C8B-B14F-4D97-AF65-F5344CB8AC3E}">
        <p14:creationId xmlns:p14="http://schemas.microsoft.com/office/powerpoint/2010/main" val="3220861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a:cs typeface="Calibri"/>
            </a:endParaRPr>
          </a:p>
        </p:txBody>
      </p:sp>
      <p:sp>
        <p:nvSpPr>
          <p:cNvPr id="4" name="Slide Number Placeholder 3"/>
          <p:cNvSpPr>
            <a:spLocks noGrp="1"/>
          </p:cNvSpPr>
          <p:nvPr>
            <p:ph type="sldNum" sz="quarter" idx="5"/>
          </p:nvPr>
        </p:nvSpPr>
        <p:spPr/>
        <p:txBody>
          <a:bodyPr/>
          <a:lstStyle/>
          <a:p>
            <a:fld id="{6421AA93-721E-8546-8554-FE2BF7C39D7A}" type="slidenum">
              <a:rPr lang="en-US" smtClean="0"/>
              <a:t>2</a:t>
            </a:fld>
            <a:endParaRPr lang="en-US"/>
          </a:p>
        </p:txBody>
      </p:sp>
    </p:spTree>
    <p:extLst>
      <p:ext uri="{BB962C8B-B14F-4D97-AF65-F5344CB8AC3E}">
        <p14:creationId xmlns:p14="http://schemas.microsoft.com/office/powerpoint/2010/main" val="2077680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6421AA93-721E-8546-8554-FE2BF7C39D7A}" type="slidenum">
              <a:rPr lang="en-US" smtClean="0"/>
              <a:t>4</a:t>
            </a:fld>
            <a:endParaRPr lang="en-US"/>
          </a:p>
        </p:txBody>
      </p:sp>
    </p:spTree>
    <p:extLst>
      <p:ext uri="{BB962C8B-B14F-4D97-AF65-F5344CB8AC3E}">
        <p14:creationId xmlns:p14="http://schemas.microsoft.com/office/powerpoint/2010/main" val="4143835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6856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8050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0688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t>ent</a:t>
            </a:r>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24</a:t>
            </a:fld>
            <a:endParaRPr lang="en-US"/>
          </a:p>
        </p:txBody>
      </p:sp>
    </p:spTree>
    <p:extLst>
      <p:ext uri="{BB962C8B-B14F-4D97-AF65-F5344CB8AC3E}">
        <p14:creationId xmlns:p14="http://schemas.microsoft.com/office/powerpoint/2010/main" val="3736211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t>ent</a:t>
            </a:r>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25</a:t>
            </a:fld>
            <a:endParaRPr lang="en-US"/>
          </a:p>
        </p:txBody>
      </p:sp>
    </p:spTree>
    <p:extLst>
      <p:ext uri="{BB962C8B-B14F-4D97-AF65-F5344CB8AC3E}">
        <p14:creationId xmlns:p14="http://schemas.microsoft.com/office/powerpoint/2010/main" val="4024370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83291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17/10/2024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859375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17/10/2024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166481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17/10/2024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388821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17/10/2024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946935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17/10/2024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0411476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17/10/2024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883608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17/10/2024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10390846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797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3166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17/10/2024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204477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17/10/2024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632883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17/10/2024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1742679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17/10/2024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762451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17/10/2024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1437707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17/10/2024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21487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17/10/2024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73892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4821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0965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8541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5617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17/10/2024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5073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17/10/2024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867479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17/10/2024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761556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17/10/2024</a:t>
            </a:fld>
            <a:endParaRPr lang="en-US">
              <a:solidFill>
                <a:schemeClr val="bg1"/>
              </a:solidFill>
            </a:endParaRPr>
          </a:p>
        </p:txBody>
      </p:sp>
    </p:spTree>
    <p:extLst>
      <p:ext uri="{BB962C8B-B14F-4D97-AF65-F5344CB8AC3E}">
        <p14:creationId xmlns:p14="http://schemas.microsoft.com/office/powerpoint/2010/main" val="3047936723"/>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50" r:id="rId3"/>
    <p:sldLayoutId id="2147483651" r:id="rId4"/>
    <p:sldLayoutId id="2147483672" r:id="rId5"/>
    <p:sldLayoutId id="2147483673" r:id="rId6"/>
    <p:sldLayoutId id="2147483674" r:id="rId7"/>
    <p:sldLayoutId id="2147483652" r:id="rId8"/>
    <p:sldLayoutId id="2147483653" r:id="rId9"/>
    <p:sldLayoutId id="2147483654" r:id="rId10"/>
    <p:sldLayoutId id="2147483655" r:id="rId11"/>
    <p:sldLayoutId id="2147483656" r:id="rId12"/>
    <p:sldLayoutId id="2147483657"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17/10/2024</a:t>
            </a:fld>
            <a:endParaRPr lang="en-US">
              <a:solidFill>
                <a:schemeClr val="bg1"/>
              </a:solidFill>
            </a:endParaRPr>
          </a:p>
        </p:txBody>
      </p:sp>
    </p:spTree>
    <p:extLst>
      <p:ext uri="{BB962C8B-B14F-4D97-AF65-F5344CB8AC3E}">
        <p14:creationId xmlns:p14="http://schemas.microsoft.com/office/powerpoint/2010/main" val="3257421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0EA90-EC7C-5045-BF99-5A16AB09AAF4}"/>
              </a:ext>
            </a:extLst>
          </p:cNvPr>
          <p:cNvSpPr>
            <a:spLocks noGrp="1"/>
          </p:cNvSpPr>
          <p:nvPr>
            <p:ph type="ctrTitle"/>
          </p:nvPr>
        </p:nvSpPr>
        <p:spPr/>
        <p:txBody>
          <a:bodyPr/>
          <a:lstStyle/>
          <a:p>
            <a:r>
              <a:rPr lang="en-US">
                <a:latin typeface="Metropolis Black"/>
                <a:cs typeface="Arial"/>
              </a:rPr>
              <a:t>VRP Working Group</a:t>
            </a:r>
            <a:endParaRPr lang="en-US"/>
          </a:p>
        </p:txBody>
      </p:sp>
      <p:sp>
        <p:nvSpPr>
          <p:cNvPr id="3" name="Subtitle 2">
            <a:extLst>
              <a:ext uri="{FF2B5EF4-FFF2-40B4-BE49-F238E27FC236}">
                <a16:creationId xmlns:a16="http://schemas.microsoft.com/office/drawing/2014/main" id="{656AF9E6-A660-D945-9D26-8C52A159FA04}"/>
              </a:ext>
            </a:extLst>
          </p:cNvPr>
          <p:cNvSpPr>
            <a:spLocks noGrp="1"/>
          </p:cNvSpPr>
          <p:nvPr>
            <p:ph type="subTitle" idx="1"/>
          </p:nvPr>
        </p:nvSpPr>
        <p:spPr/>
        <p:txBody>
          <a:bodyPr vert="horz" lIns="91440" tIns="45720" rIns="91440" bIns="45720" rtlCol="0" anchor="t">
            <a:normAutofit lnSpcReduction="10000"/>
          </a:bodyPr>
          <a:lstStyle/>
          <a:p>
            <a:r>
              <a:rPr lang="en-US" dirty="0">
                <a:latin typeface="Metropolis"/>
                <a:cs typeface="Arial"/>
              </a:rPr>
              <a:t>17/10/24</a:t>
            </a:r>
            <a:endParaRPr lang="en-US" dirty="0"/>
          </a:p>
        </p:txBody>
      </p:sp>
      <p:sp>
        <p:nvSpPr>
          <p:cNvPr id="4" name="Text Placeholder 3">
            <a:extLst>
              <a:ext uri="{FF2B5EF4-FFF2-40B4-BE49-F238E27FC236}">
                <a16:creationId xmlns:a16="http://schemas.microsoft.com/office/drawing/2014/main" id="{6EC550D5-544F-4341-B701-45DF92E0951B}"/>
              </a:ext>
            </a:extLst>
          </p:cNvPr>
          <p:cNvSpPr>
            <a:spLocks noGrp="1"/>
          </p:cNvSpPr>
          <p:nvPr>
            <p:ph type="body" sz="quarter" idx="13"/>
          </p:nvPr>
        </p:nvSpPr>
        <p:spPr/>
        <p:txBody>
          <a:bodyPr vert="horz" lIns="91440" tIns="45720" rIns="91440" bIns="45720" rtlCol="0" anchor="t">
            <a:normAutofit/>
          </a:bodyPr>
          <a:lstStyle/>
          <a:p>
            <a:r>
              <a:rPr lang="en-US">
                <a:latin typeface="Metropolis"/>
                <a:cs typeface="Arial"/>
              </a:rPr>
              <a:t>Presentation to VRP WG</a:t>
            </a:r>
            <a:endParaRPr lang="en-US"/>
          </a:p>
          <a:p>
            <a:endParaRPr lang="en-US"/>
          </a:p>
          <a:p>
            <a:r>
              <a:rPr lang="en-US"/>
              <a:t>Classification: PUBLIC</a:t>
            </a:r>
          </a:p>
        </p:txBody>
      </p:sp>
      <p:pic>
        <p:nvPicPr>
          <p:cNvPr id="5" name="Picture 4">
            <a:extLst>
              <a:ext uri="{FF2B5EF4-FFF2-40B4-BE49-F238E27FC236}">
                <a16:creationId xmlns:a16="http://schemas.microsoft.com/office/drawing/2014/main" id="{772880A5-DDD9-9F68-DBAC-AB6844E9BE1B}"/>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73185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2D55E56-0DD8-5048-0B2A-2DC217EA9612}"/>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83A5678-5171-FC9D-98B9-E4367CC4C9BB}"/>
              </a:ext>
            </a:extLst>
          </p:cNvPr>
          <p:cNvSpPr>
            <a:spLocks noGrp="1"/>
          </p:cNvSpPr>
          <p:nvPr>
            <p:ph type="sldNum" sz="quarter" idx="12"/>
          </p:nvPr>
        </p:nvSpPr>
        <p:spPr/>
        <p:txBody>
          <a:bodyPr/>
          <a:lstStyle/>
          <a:p>
            <a:fld id="{F7DBEFEF-2EF4-7341-AFBF-5942378A7132}" type="slidenum">
              <a:rPr lang="en-US" smtClean="0"/>
              <a:t>10</a:t>
            </a:fld>
            <a:endParaRPr lang="en-US"/>
          </a:p>
        </p:txBody>
      </p:sp>
      <p:sp>
        <p:nvSpPr>
          <p:cNvPr id="4" name="Date Placeholder 3">
            <a:extLst>
              <a:ext uri="{FF2B5EF4-FFF2-40B4-BE49-F238E27FC236}">
                <a16:creationId xmlns:a16="http://schemas.microsoft.com/office/drawing/2014/main" id="{DE94687C-D1D7-BF87-C24D-15EFC353DA00}"/>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9E682CFE-B131-7DD2-A442-F073D21B00EC}"/>
              </a:ext>
            </a:extLst>
          </p:cNvPr>
          <p:cNvSpPr>
            <a:spLocks noGrp="1"/>
          </p:cNvSpPr>
          <p:nvPr>
            <p:ph type="title"/>
          </p:nvPr>
        </p:nvSpPr>
        <p:spPr/>
        <p:txBody>
          <a:bodyPr/>
          <a:lstStyle/>
          <a:p>
            <a:r>
              <a:rPr lang="en-GB"/>
              <a:t>Alternative wave 1 MLA operator options being considered</a:t>
            </a:r>
          </a:p>
        </p:txBody>
      </p:sp>
      <p:sp>
        <p:nvSpPr>
          <p:cNvPr id="6" name="Content Placeholder 5">
            <a:extLst>
              <a:ext uri="{FF2B5EF4-FFF2-40B4-BE49-F238E27FC236}">
                <a16:creationId xmlns:a16="http://schemas.microsoft.com/office/drawing/2014/main" id="{42B70A6F-ACB3-C71B-222E-6015BD2E5636}"/>
              </a:ext>
            </a:extLst>
          </p:cNvPr>
          <p:cNvSpPr>
            <a:spLocks noGrp="1"/>
          </p:cNvSpPr>
          <p:nvPr>
            <p:ph idx="1"/>
          </p:nvPr>
        </p:nvSpPr>
        <p:spPr/>
        <p:txBody>
          <a:bodyPr/>
          <a:lstStyle/>
          <a:p>
            <a:r>
              <a:rPr lang="en-GB"/>
              <a:t>Feedback from stakeholders provided additional options</a:t>
            </a:r>
          </a:p>
          <a:p>
            <a:endParaRPr lang="en-GB"/>
          </a:p>
          <a:p>
            <a:pPr marL="342900" indent="-342900">
              <a:buFont typeface="+mj-lt"/>
              <a:buAutoNum type="arabicPeriod"/>
            </a:pPr>
            <a:r>
              <a:rPr lang="en-GB" b="1" i="1"/>
              <a:t>MLA operator set up and run by industry stakeholders</a:t>
            </a:r>
          </a:p>
          <a:p>
            <a:pPr marL="800100" lvl="1" indent="-342900">
              <a:buFont typeface="Arial" panose="020B0604020202020204" pitchFamily="34" charset="0"/>
              <a:buChar char="•"/>
            </a:pPr>
            <a:r>
              <a:rPr lang="en-GB"/>
              <a:t>Initial discussions suggest some appetite – worth progressing next stage of discussions to see if this is a feasible option</a:t>
            </a:r>
          </a:p>
          <a:p>
            <a:pPr marL="800100" lvl="1" indent="-342900">
              <a:buFont typeface="Arial" panose="020B0604020202020204" pitchFamily="34" charset="0"/>
              <a:buChar char="•"/>
            </a:pPr>
            <a:r>
              <a:rPr lang="en-GB"/>
              <a:t>Initial proposal indicated a role for both OBL and Pay.UK – exact role needs clarification and assessing against the liability concerns of the CMA9</a:t>
            </a:r>
          </a:p>
          <a:p>
            <a:pPr marL="457200" lvl="1" indent="0"/>
            <a:endParaRPr lang="en-GB"/>
          </a:p>
          <a:p>
            <a:pPr marL="342900" indent="-342900">
              <a:buFont typeface="+mj-lt"/>
              <a:buAutoNum type="arabicPeriod"/>
            </a:pPr>
            <a:r>
              <a:rPr lang="en-GB" b="1" i="1"/>
              <a:t>Commercially driven approach/tender</a:t>
            </a:r>
          </a:p>
          <a:p>
            <a:pPr marL="800100" lvl="1" indent="-342900">
              <a:buFont typeface="Arial" panose="020B0604020202020204" pitchFamily="34" charset="0"/>
              <a:buChar char="•"/>
            </a:pPr>
            <a:r>
              <a:rPr lang="en-GB"/>
              <a:t>A number of firms suggested that a commercial tender should be undertaken for the wave 1 MLA operator</a:t>
            </a:r>
          </a:p>
          <a:p>
            <a:pPr marL="800100" lvl="1" indent="-342900">
              <a:buFont typeface="Arial" panose="020B0604020202020204" pitchFamily="34" charset="0"/>
              <a:buChar char="•"/>
            </a:pPr>
            <a:r>
              <a:rPr lang="en-GB"/>
              <a:t>Envisage a number of challenges to this approach given the nascent state of the VRP programme </a:t>
            </a:r>
          </a:p>
        </p:txBody>
      </p:sp>
    </p:spTree>
    <p:extLst>
      <p:ext uri="{BB962C8B-B14F-4D97-AF65-F5344CB8AC3E}">
        <p14:creationId xmlns:p14="http://schemas.microsoft.com/office/powerpoint/2010/main" val="3365552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A44D143-3139-C740-6AC7-E10C0532F1F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DD01B75C-4E71-F425-3C89-7CBAE196E4C9}"/>
              </a:ext>
            </a:extLst>
          </p:cNvPr>
          <p:cNvSpPr>
            <a:spLocks noGrp="1"/>
          </p:cNvSpPr>
          <p:nvPr>
            <p:ph type="sldNum" sz="quarter" idx="12"/>
          </p:nvPr>
        </p:nvSpPr>
        <p:spPr/>
        <p:txBody>
          <a:bodyPr/>
          <a:lstStyle/>
          <a:p>
            <a:fld id="{F7DBEFEF-2EF4-7341-AFBF-5942378A7132}" type="slidenum">
              <a:rPr lang="en-US" smtClean="0"/>
              <a:t>11</a:t>
            </a:fld>
            <a:endParaRPr lang="en-US"/>
          </a:p>
        </p:txBody>
      </p:sp>
      <p:sp>
        <p:nvSpPr>
          <p:cNvPr id="4" name="Date Placeholder 3">
            <a:extLst>
              <a:ext uri="{FF2B5EF4-FFF2-40B4-BE49-F238E27FC236}">
                <a16:creationId xmlns:a16="http://schemas.microsoft.com/office/drawing/2014/main" id="{09ED9E6B-04C5-F535-137A-339A337C7B8B}"/>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06389272-3058-5CF1-CC22-6CBF96613286}"/>
              </a:ext>
            </a:extLst>
          </p:cNvPr>
          <p:cNvSpPr>
            <a:spLocks noGrp="1"/>
          </p:cNvSpPr>
          <p:nvPr>
            <p:ph type="title"/>
          </p:nvPr>
        </p:nvSpPr>
        <p:spPr/>
        <p:txBody>
          <a:bodyPr/>
          <a:lstStyle/>
          <a:p>
            <a:r>
              <a:rPr lang="en-GB"/>
              <a:t>Latest feedback from firms</a:t>
            </a:r>
          </a:p>
        </p:txBody>
      </p:sp>
      <p:sp>
        <p:nvSpPr>
          <p:cNvPr id="6" name="Content Placeholder 5">
            <a:extLst>
              <a:ext uri="{FF2B5EF4-FFF2-40B4-BE49-F238E27FC236}">
                <a16:creationId xmlns:a16="http://schemas.microsoft.com/office/drawing/2014/main" id="{D3B21E0E-3A68-417F-C8FF-66052B8F0797}"/>
              </a:ext>
            </a:extLst>
          </p:cNvPr>
          <p:cNvSpPr>
            <a:spLocks noGrp="1"/>
          </p:cNvSpPr>
          <p:nvPr>
            <p:ph idx="1"/>
          </p:nvPr>
        </p:nvSpPr>
        <p:spPr>
          <a:xfrm>
            <a:off x="360000" y="1260000"/>
            <a:ext cx="11436721" cy="5226472"/>
          </a:xfrm>
        </p:spPr>
        <p:txBody>
          <a:bodyPr>
            <a:normAutofit fontScale="85000" lnSpcReduction="10000"/>
          </a:bodyPr>
          <a:lstStyle/>
          <a:p>
            <a:pPr marL="285750" indent="-285750">
              <a:buFont typeface="Arial" panose="020B0604020202020204" pitchFamily="34" charset="0"/>
              <a:buChar char="•"/>
            </a:pPr>
            <a:r>
              <a:rPr lang="en-GB"/>
              <a:t>A number of firms have expressed support for the </a:t>
            </a:r>
            <a:r>
              <a:rPr lang="en-GB" err="1"/>
              <a:t>NewCo</a:t>
            </a:r>
            <a:r>
              <a:rPr lang="en-GB"/>
              <a:t> option as being an expedient approach to the wave 1 MLA operator, but one firm did question whether the </a:t>
            </a:r>
            <a:r>
              <a:rPr lang="en-GB" err="1"/>
              <a:t>NewCo</a:t>
            </a:r>
            <a:r>
              <a:rPr lang="en-GB"/>
              <a:t> could be established quickly enough.</a:t>
            </a:r>
          </a:p>
          <a:p>
            <a:pPr marL="285750" indent="-285750">
              <a:buFont typeface="Arial" panose="020B0604020202020204" pitchFamily="34" charset="0"/>
              <a:buChar char="•"/>
            </a:pPr>
            <a:r>
              <a:rPr lang="en-GB"/>
              <a:t>One firm noted that if they were to contract with the </a:t>
            </a:r>
            <a:r>
              <a:rPr lang="en-GB" err="1"/>
              <a:t>NewCo</a:t>
            </a:r>
            <a:r>
              <a:rPr lang="en-GB"/>
              <a:t> then, in addition to the regular due diligence, they would need to make sure they were comfortable with the areas such as: governance arrangements, longevity of the </a:t>
            </a:r>
            <a:r>
              <a:rPr lang="en-GB" err="1"/>
              <a:t>NewCo</a:t>
            </a:r>
            <a:r>
              <a:rPr lang="en-GB"/>
              <a:t> beyond the confines of Wave 1, Newco capitalisation and ability to stand behind liabilities and the commitment by all participant to stand behind the capitalisation and the ongoing funding of the </a:t>
            </a:r>
            <a:r>
              <a:rPr lang="en-GB" err="1"/>
              <a:t>NewCo</a:t>
            </a:r>
            <a:r>
              <a:rPr lang="en-GB"/>
              <a:t>.</a:t>
            </a:r>
          </a:p>
          <a:p>
            <a:pPr marL="285750" indent="-285750">
              <a:buFont typeface="Arial" panose="020B0604020202020204" pitchFamily="34" charset="0"/>
              <a:buChar char="•"/>
            </a:pPr>
            <a:r>
              <a:rPr lang="en-GB"/>
              <a:t>Creating a </a:t>
            </a:r>
            <a:r>
              <a:rPr lang="en-GB" err="1"/>
              <a:t>NewCo</a:t>
            </a:r>
            <a:r>
              <a:rPr lang="en-GB"/>
              <a:t> just for wave 1 would be wasteful and would be difficult to undo interim arrangements.</a:t>
            </a:r>
          </a:p>
          <a:p>
            <a:pPr marL="285750" indent="-285750">
              <a:buFont typeface="Arial" panose="020B0604020202020204" pitchFamily="34" charset="0"/>
              <a:buChar char="•"/>
            </a:pPr>
            <a:r>
              <a:rPr lang="en-GB"/>
              <a:t>A number of CMA9 firms noted the liability issue would need to be addressed.</a:t>
            </a:r>
          </a:p>
          <a:p>
            <a:pPr marL="285750" indent="-285750">
              <a:buFont typeface="Arial" panose="020B0604020202020204" pitchFamily="34" charset="0"/>
              <a:buChar char="•"/>
            </a:pPr>
            <a:r>
              <a:rPr lang="en-GB"/>
              <a:t>A number of firms expressed disappointment that the commercial RFP option had been discounted.</a:t>
            </a:r>
          </a:p>
          <a:p>
            <a:pPr marL="285750" indent="-285750">
              <a:buFont typeface="Arial" panose="020B0604020202020204" pitchFamily="34" charset="0"/>
              <a:buChar char="•"/>
            </a:pPr>
            <a:r>
              <a:rPr lang="en-GB"/>
              <a:t>A number of firms noted that given the range and complexity of the issues being considered that more time be allowed to assess the options and come to a more considered approach, as well as allowing other issues such as the commercial model and liability framework to be confirmed.</a:t>
            </a:r>
          </a:p>
          <a:p>
            <a:pPr marL="285750" indent="-285750">
              <a:buFont typeface="Arial" panose="020B0604020202020204" pitchFamily="34" charset="0"/>
              <a:buChar char="•"/>
            </a:pPr>
            <a:r>
              <a:rPr lang="en-GB"/>
              <a:t>Some firms highlighted the need for MLA operator to be a stable ongoing concerns, highlighting issues such as capital buffers that would need to be in place and how they would be financed.</a:t>
            </a:r>
          </a:p>
          <a:p>
            <a:pPr marL="285750" indent="-285750">
              <a:buFont typeface="Arial" panose="020B0604020202020204" pitchFamily="34" charset="0"/>
              <a:buChar char="•"/>
            </a:pPr>
            <a:r>
              <a:rPr lang="en-GB"/>
              <a:t>There was some support for the SPV between Pay.UK and OBL.</a:t>
            </a:r>
          </a:p>
          <a:p>
            <a:pPr marL="285750" indent="-285750">
              <a:buFont typeface="Arial" panose="020B0604020202020204" pitchFamily="34" charset="0"/>
              <a:buChar char="•"/>
            </a:pPr>
            <a:r>
              <a:rPr lang="en-GB"/>
              <a:t>The consumer rep feels that safeguards needs to be in place to ensure the MLA operator makes decisions in the best interests of consumers.  They also expressed concerns about the banks and TPPs take a direct shareholding and/or having de facto control, may lead to conflict of interest concerns.  </a:t>
            </a:r>
          </a:p>
          <a:p>
            <a:pPr marL="285750" indent="-285750">
              <a:buFont typeface="Arial" panose="020B0604020202020204" pitchFamily="34" charset="0"/>
              <a:buChar char="•"/>
            </a:pPr>
            <a:r>
              <a:rPr lang="en-GB"/>
              <a:t>One firm questioned under whose authority will the MLA Operator will be provided with the entitlement to run a the OBL MLA VRP scheme and whether there is an intent to create a sole market operator or allow a competitive market.  </a:t>
            </a:r>
          </a:p>
          <a:p>
            <a:pPr marL="285750" indent="-285750">
              <a:buFont typeface="Arial" panose="020B0604020202020204" pitchFamily="34" charset="0"/>
              <a:buChar char="•"/>
            </a:pPr>
            <a:r>
              <a:rPr lang="en-GB"/>
              <a:t>Whilst the focus to date is on the wave 1 MLA operator, one firm asked for details on how future waves will operate. </a:t>
            </a:r>
          </a:p>
          <a:p>
            <a:endParaRPr lang="en-GB"/>
          </a:p>
        </p:txBody>
      </p:sp>
    </p:spTree>
    <p:extLst>
      <p:ext uri="{BB962C8B-B14F-4D97-AF65-F5344CB8AC3E}">
        <p14:creationId xmlns:p14="http://schemas.microsoft.com/office/powerpoint/2010/main" val="368827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981ED23-BF4F-6F1C-ABE6-0F5E62A8228D}"/>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16A6EF74-3FE0-668E-45C1-EB52E8580352}"/>
              </a:ext>
            </a:extLst>
          </p:cNvPr>
          <p:cNvSpPr>
            <a:spLocks noGrp="1"/>
          </p:cNvSpPr>
          <p:nvPr>
            <p:ph type="sldNum" sz="quarter" idx="12"/>
          </p:nvPr>
        </p:nvSpPr>
        <p:spPr/>
        <p:txBody>
          <a:bodyPr/>
          <a:lstStyle/>
          <a:p>
            <a:fld id="{F7DBEFEF-2EF4-7341-AFBF-5942378A7132}" type="slidenum">
              <a:rPr lang="en-US" smtClean="0"/>
              <a:t>12</a:t>
            </a:fld>
            <a:endParaRPr lang="en-US"/>
          </a:p>
        </p:txBody>
      </p:sp>
      <p:sp>
        <p:nvSpPr>
          <p:cNvPr id="4" name="Date Placeholder 3">
            <a:extLst>
              <a:ext uri="{FF2B5EF4-FFF2-40B4-BE49-F238E27FC236}">
                <a16:creationId xmlns:a16="http://schemas.microsoft.com/office/drawing/2014/main" id="{CE04F471-F02C-48D4-2CF1-17640CF1380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125D26DB-CDB3-C302-2628-590D25A82700}"/>
              </a:ext>
            </a:extLst>
          </p:cNvPr>
          <p:cNvSpPr>
            <a:spLocks noGrp="1"/>
          </p:cNvSpPr>
          <p:nvPr>
            <p:ph type="title"/>
          </p:nvPr>
        </p:nvSpPr>
        <p:spPr/>
        <p:txBody>
          <a:bodyPr/>
          <a:lstStyle/>
          <a:p>
            <a:r>
              <a:rPr lang="en-GB"/>
              <a:t>Emerging conclusions – OBL’s position </a:t>
            </a:r>
          </a:p>
        </p:txBody>
      </p:sp>
      <p:sp>
        <p:nvSpPr>
          <p:cNvPr id="6" name="Content Placeholder 5">
            <a:extLst>
              <a:ext uri="{FF2B5EF4-FFF2-40B4-BE49-F238E27FC236}">
                <a16:creationId xmlns:a16="http://schemas.microsoft.com/office/drawing/2014/main" id="{ACCEF1CC-5E5C-A337-F7E7-2017970C4244}"/>
              </a:ext>
            </a:extLst>
          </p:cNvPr>
          <p:cNvSpPr>
            <a:spLocks noGrp="1"/>
          </p:cNvSpPr>
          <p:nvPr>
            <p:ph idx="1"/>
          </p:nvPr>
        </p:nvSpPr>
        <p:spPr>
          <a:xfrm>
            <a:off x="360000" y="1260000"/>
            <a:ext cx="11696533" cy="5166200"/>
          </a:xfrm>
        </p:spPr>
        <p:txBody>
          <a:bodyPr>
            <a:normAutofit lnSpcReduction="10000"/>
          </a:bodyPr>
          <a:lstStyle/>
          <a:p>
            <a:pPr marL="0" indent="0"/>
            <a:r>
              <a:rPr lang="en-GB" sz="1800">
                <a:effectLst/>
                <a:latin typeface="Metropolis" panose="00000500000000000000" pitchFamily="50" charset="0"/>
                <a:ea typeface="Times New Roman" panose="02020603050405020304" pitchFamily="18" charset="0"/>
                <a:cs typeface="Calibri" panose="020F0502020204030204" pitchFamily="34" charset="0"/>
              </a:rPr>
              <a:t>OBL wants to play a full role in </a:t>
            </a:r>
            <a:r>
              <a:rPr lang="en-GB" sz="1800" err="1">
                <a:effectLst/>
                <a:latin typeface="Metropolis" panose="00000500000000000000" pitchFamily="50" charset="0"/>
                <a:ea typeface="Times New Roman" panose="02020603050405020304" pitchFamily="18" charset="0"/>
                <a:cs typeface="Calibri" panose="020F0502020204030204" pitchFamily="34" charset="0"/>
              </a:rPr>
              <a:t>cVRPs</a:t>
            </a:r>
            <a:r>
              <a:rPr lang="en-GB" sz="1800">
                <a:effectLst/>
                <a:latin typeface="Metropolis" panose="00000500000000000000" pitchFamily="50" charset="0"/>
                <a:ea typeface="Times New Roman" panose="02020603050405020304" pitchFamily="18" charset="0"/>
                <a:cs typeface="Calibri" panose="020F0502020204030204" pitchFamily="34" charset="0"/>
              </a:rPr>
              <a:t> but the ingoing assumption is that there may be an impediment given the new liabilities that may arise as a consequence of undertaking new activities and the resultant exposure for the CMA9.  We are seeking legal advice on the extent to which liabilities will arise. Once we have received the legal advice, we will be able to continue the evaluation of the MLA operator options.</a:t>
            </a:r>
          </a:p>
          <a:p>
            <a:pPr marL="0" indent="0">
              <a:spcAft>
                <a:spcPts val="600"/>
              </a:spcAft>
            </a:pPr>
            <a:r>
              <a:rPr lang="en-GB">
                <a:latin typeface="Metropolis" panose="00000500000000000000" pitchFamily="50" charset="0"/>
                <a:cs typeface="Calibri" panose="020F0502020204030204" pitchFamily="34" charset="0"/>
              </a:rPr>
              <a:t>In light of the above, we have initially identified three approaches for OBL’s involvement in MLA operator activities. </a:t>
            </a:r>
          </a:p>
          <a:p>
            <a:pPr marL="342900" lvl="0" indent="-342900">
              <a:spcAft>
                <a:spcPts val="600"/>
              </a:spcAft>
              <a:buFont typeface="+mj-lt"/>
              <a:buAutoNum type="arabicPeriod"/>
            </a:pPr>
            <a:r>
              <a:rPr lang="en-GB" b="1">
                <a:latin typeface="Metropolis" panose="00000500000000000000" pitchFamily="50" charset="0"/>
                <a:cs typeface="Calibri" panose="020F0502020204030204" pitchFamily="34" charset="0"/>
              </a:rPr>
              <a:t>OBL as a Service Provider </a:t>
            </a:r>
            <a:r>
              <a:rPr lang="en-GB">
                <a:latin typeface="Metropolis" panose="00000500000000000000" pitchFamily="50" charset="0"/>
                <a:cs typeface="Calibri" panose="020F0502020204030204" pitchFamily="34" charset="0"/>
              </a:rPr>
              <a:t>– OBL provides services to the ultimate MLA operator via a services agreement, but the MLA operator is a separate legal entity with no ownership or control from OBL; or </a:t>
            </a:r>
          </a:p>
          <a:p>
            <a:pPr marL="342900" lvl="0" indent="-342900">
              <a:spcAft>
                <a:spcPts val="600"/>
              </a:spcAft>
              <a:buFont typeface="+mj-lt"/>
              <a:buAutoNum type="arabicPeriod"/>
            </a:pPr>
            <a:r>
              <a:rPr lang="en-GB" b="1">
                <a:latin typeface="Metropolis" panose="00000500000000000000" pitchFamily="50" charset="0"/>
                <a:cs typeface="Calibri" panose="020F0502020204030204" pitchFamily="34" charset="0"/>
              </a:rPr>
              <a:t>Subsidiary or </a:t>
            </a:r>
            <a:r>
              <a:rPr lang="en-GB" b="1" err="1">
                <a:latin typeface="Metropolis" panose="00000500000000000000" pitchFamily="50" charset="0"/>
                <a:cs typeface="Calibri" panose="020F0502020204030204" pitchFamily="34" charset="0"/>
              </a:rPr>
              <a:t>NewCo</a:t>
            </a:r>
            <a:r>
              <a:rPr lang="en-GB" b="1">
                <a:latin typeface="Metropolis" panose="00000500000000000000" pitchFamily="50" charset="0"/>
                <a:cs typeface="Calibri" panose="020F0502020204030204" pitchFamily="34" charset="0"/>
              </a:rPr>
              <a:t> </a:t>
            </a:r>
            <a:r>
              <a:rPr lang="en-GB">
                <a:latin typeface="Metropolis" panose="00000500000000000000" pitchFamily="50" charset="0"/>
                <a:cs typeface="Calibri" panose="020F0502020204030204" pitchFamily="34" charset="0"/>
              </a:rPr>
              <a:t>– the MLA operator would be a separate legal entity and OBL would have some form of ownership and control, either as a subsidiary of OBL or some form of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joint ownership with Pay.UK.</a:t>
            </a:r>
          </a:p>
          <a:p>
            <a:pPr marL="342900" lvl="0" indent="-342900">
              <a:spcAft>
                <a:spcPts val="600"/>
              </a:spcAft>
              <a:buFont typeface="+mj-lt"/>
              <a:buAutoNum type="arabicPeriod"/>
            </a:pPr>
            <a:r>
              <a:rPr lang="en-GB" b="1">
                <a:latin typeface="Metropolis" panose="00000500000000000000" pitchFamily="50" charset="0"/>
                <a:cs typeface="Calibri" panose="020F0502020204030204" pitchFamily="34" charset="0"/>
              </a:rPr>
              <a:t>OBL as the MLA Operator </a:t>
            </a:r>
            <a:r>
              <a:rPr lang="en-GB">
                <a:latin typeface="Metropolis" panose="00000500000000000000" pitchFamily="50" charset="0"/>
                <a:cs typeface="Calibri" panose="020F0502020204030204" pitchFamily="34" charset="0"/>
              </a:rPr>
              <a:t>– OBL itself could be the MLA operator with no separate legal entity required. Pay.UK could also be involved in some form.</a:t>
            </a:r>
          </a:p>
          <a:p>
            <a:pPr marL="0" indent="0"/>
            <a:r>
              <a:rPr lang="en-GB"/>
              <a:t>Our emerging hypothesis is that Scenario 3 may be untenable due to the liability issues mentioned above.</a:t>
            </a:r>
          </a:p>
          <a:p>
            <a:pPr marL="0" indent="0"/>
            <a:r>
              <a:rPr lang="en-GB"/>
              <a:t>We also consider that some form of </a:t>
            </a:r>
            <a:r>
              <a:rPr lang="en-GB" err="1"/>
              <a:t>NewCo</a:t>
            </a:r>
            <a:r>
              <a:rPr lang="en-GB"/>
              <a:t> will be required to facilitate all of the potential governance models currently under consideration, and so it can be created on a no regrets basis that can evolve in various ways to support what is ultimately considered an optimal model.</a:t>
            </a:r>
          </a:p>
        </p:txBody>
      </p:sp>
    </p:spTree>
    <p:extLst>
      <p:ext uri="{BB962C8B-B14F-4D97-AF65-F5344CB8AC3E}">
        <p14:creationId xmlns:p14="http://schemas.microsoft.com/office/powerpoint/2010/main" val="1881433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1D22A3F-7077-CF3D-305D-5C1872C217D7}"/>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274FF7B0-4238-A0A5-4B39-D128723D7FD0}"/>
              </a:ext>
            </a:extLst>
          </p:cNvPr>
          <p:cNvSpPr>
            <a:spLocks noGrp="1"/>
          </p:cNvSpPr>
          <p:nvPr>
            <p:ph type="sldNum" sz="quarter" idx="12"/>
          </p:nvPr>
        </p:nvSpPr>
        <p:spPr/>
        <p:txBody>
          <a:bodyPr/>
          <a:lstStyle/>
          <a:p>
            <a:fld id="{F7DBEFEF-2EF4-7341-AFBF-5942378A7132}" type="slidenum">
              <a:rPr lang="en-US" smtClean="0"/>
              <a:t>13</a:t>
            </a:fld>
            <a:endParaRPr lang="en-US"/>
          </a:p>
        </p:txBody>
      </p:sp>
      <p:sp>
        <p:nvSpPr>
          <p:cNvPr id="4" name="Date Placeholder 3">
            <a:extLst>
              <a:ext uri="{FF2B5EF4-FFF2-40B4-BE49-F238E27FC236}">
                <a16:creationId xmlns:a16="http://schemas.microsoft.com/office/drawing/2014/main" id="{C2316B89-63C5-6B9F-940E-B1B219F5E228}"/>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380549B-605E-5CE4-56AB-6085EBFF2855}"/>
              </a:ext>
            </a:extLst>
          </p:cNvPr>
          <p:cNvSpPr>
            <a:spLocks noGrp="1"/>
          </p:cNvSpPr>
          <p:nvPr>
            <p:ph type="title"/>
          </p:nvPr>
        </p:nvSpPr>
        <p:spPr/>
        <p:txBody>
          <a:bodyPr/>
          <a:lstStyle/>
          <a:p>
            <a:r>
              <a:rPr lang="en-GB"/>
              <a:t>Emerging conclusions – </a:t>
            </a:r>
            <a:r>
              <a:rPr lang="en-GB" err="1"/>
              <a:t>Pay.UK’s</a:t>
            </a:r>
            <a:r>
              <a:rPr lang="en-GB"/>
              <a:t> position</a:t>
            </a:r>
          </a:p>
        </p:txBody>
      </p:sp>
      <p:sp>
        <p:nvSpPr>
          <p:cNvPr id="6" name="Content Placeholder 5">
            <a:extLst>
              <a:ext uri="{FF2B5EF4-FFF2-40B4-BE49-F238E27FC236}">
                <a16:creationId xmlns:a16="http://schemas.microsoft.com/office/drawing/2014/main" id="{EE810C09-8AEE-CECE-ADE6-998754EF4720}"/>
              </a:ext>
            </a:extLst>
          </p:cNvPr>
          <p:cNvSpPr>
            <a:spLocks noGrp="1"/>
          </p:cNvSpPr>
          <p:nvPr>
            <p:ph idx="1"/>
          </p:nvPr>
        </p:nvSpPr>
        <p:spPr/>
        <p:txBody>
          <a:bodyPr/>
          <a:lstStyle/>
          <a:p>
            <a:pPr marL="285750" indent="-285750">
              <a:buFont typeface="Arial" panose="020B0604020202020204" pitchFamily="34" charset="0"/>
              <a:buChar char="•"/>
            </a:pPr>
            <a:r>
              <a:rPr lang="en-GB"/>
              <a:t>Pay.UK, as the body which provides interbank payment execution, wants to play a full role in supporting </a:t>
            </a:r>
            <a:r>
              <a:rPr lang="en-GB" err="1"/>
              <a:t>cVRP</a:t>
            </a:r>
            <a:r>
              <a:rPr lang="en-GB"/>
              <a:t> and this includes contributing appropriately to the MLA Operator.</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We are still evaluating the nature of the potential risks and liabilities involved and which of the proposed legal structures would best deliver effective operation of the MLA and align to our risk appetite.  Given the uncertainties around various aspects of </a:t>
            </a:r>
            <a:r>
              <a:rPr lang="en-GB" err="1"/>
              <a:t>cVRP</a:t>
            </a:r>
            <a:r>
              <a:rPr lang="en-GB"/>
              <a:t> are such that the final responsibilities of the Operator are not yet clear, there remains difficulty in completing this assessment.  In particular, it is not yet clear what role of the Operator will play in relation to the pricing and arbitration of disputes.</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Pay.UK is continuing its evaluation, include how this role would sit alongside our responsibilities as a PSO, and will provide an update at the next meeting.</a:t>
            </a:r>
          </a:p>
        </p:txBody>
      </p:sp>
    </p:spTree>
    <p:extLst>
      <p:ext uri="{BB962C8B-B14F-4D97-AF65-F5344CB8AC3E}">
        <p14:creationId xmlns:p14="http://schemas.microsoft.com/office/powerpoint/2010/main" val="658688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6DEEFAD-EA4C-99C2-418C-C62148315030}"/>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04BDD94-2631-32C4-F4F3-1AADDBB9DE28}"/>
              </a:ext>
            </a:extLst>
          </p:cNvPr>
          <p:cNvSpPr>
            <a:spLocks noGrp="1"/>
          </p:cNvSpPr>
          <p:nvPr>
            <p:ph type="sldNum" sz="quarter" idx="12"/>
          </p:nvPr>
        </p:nvSpPr>
        <p:spPr/>
        <p:txBody>
          <a:bodyPr/>
          <a:lstStyle/>
          <a:p>
            <a:fld id="{F7DBEFEF-2EF4-7341-AFBF-5942378A7132}" type="slidenum">
              <a:rPr lang="en-US" smtClean="0"/>
              <a:t>14</a:t>
            </a:fld>
            <a:endParaRPr lang="en-US"/>
          </a:p>
        </p:txBody>
      </p:sp>
      <p:sp>
        <p:nvSpPr>
          <p:cNvPr id="4" name="Date Placeholder 3">
            <a:extLst>
              <a:ext uri="{FF2B5EF4-FFF2-40B4-BE49-F238E27FC236}">
                <a16:creationId xmlns:a16="http://schemas.microsoft.com/office/drawing/2014/main" id="{141A940C-CD3D-2925-1BDF-8CF1D71B0911}"/>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0E74F8AD-CA99-C829-C828-C457604C4D3B}"/>
              </a:ext>
            </a:extLst>
          </p:cNvPr>
          <p:cNvSpPr>
            <a:spLocks noGrp="1"/>
          </p:cNvSpPr>
          <p:nvPr>
            <p:ph type="title"/>
          </p:nvPr>
        </p:nvSpPr>
        <p:spPr/>
        <p:txBody>
          <a:bodyPr/>
          <a:lstStyle/>
          <a:p>
            <a:r>
              <a:rPr lang="en-GB"/>
              <a:t>Next steps</a:t>
            </a:r>
          </a:p>
        </p:txBody>
      </p:sp>
      <p:sp>
        <p:nvSpPr>
          <p:cNvPr id="6" name="Content Placeholder 5">
            <a:extLst>
              <a:ext uri="{FF2B5EF4-FFF2-40B4-BE49-F238E27FC236}">
                <a16:creationId xmlns:a16="http://schemas.microsoft.com/office/drawing/2014/main" id="{EC7FC4DE-C519-6F78-82B9-80BDB1EF9E89}"/>
              </a:ext>
            </a:extLst>
          </p:cNvPr>
          <p:cNvSpPr>
            <a:spLocks noGrp="1"/>
          </p:cNvSpPr>
          <p:nvPr>
            <p:ph idx="1"/>
          </p:nvPr>
        </p:nvSpPr>
        <p:spPr/>
        <p:txBody>
          <a:bodyPr>
            <a:normAutofit/>
          </a:bodyPr>
          <a:lstStyle/>
          <a:p>
            <a:pPr marL="285750" indent="-285750">
              <a:spcAft>
                <a:spcPts val="600"/>
              </a:spcAft>
              <a:buFont typeface="Arial" panose="020B0604020202020204" pitchFamily="34" charset="0"/>
              <a:buChar char="•"/>
            </a:pPr>
            <a:r>
              <a:rPr lang="en-GB">
                <a:latin typeface="Metropolis" panose="00000500000000000000" pitchFamily="50" charset="0"/>
                <a:cs typeface="Calibri" panose="020F0502020204030204" pitchFamily="34" charset="0"/>
              </a:rPr>
              <a:t>The key next step for OBL is to review the legal advice. Pay.UK will also complete its evaluation of the MLA operator options. The two organisations will then prepare a further paper updating this group, which will consider the CMA9 liabilities concerns in relation to OBL and our conclusions on the MLA operator. </a:t>
            </a:r>
          </a:p>
          <a:p>
            <a:pPr marL="285750" indent="-285750">
              <a:spcAft>
                <a:spcPts val="600"/>
              </a:spcAft>
              <a:buFont typeface="Arial" panose="020B0604020202020204" pitchFamily="34" charset="0"/>
              <a:buChar char="•"/>
            </a:pPr>
            <a:r>
              <a:rPr lang="en-GB">
                <a:latin typeface="Metropolis" panose="00000500000000000000" pitchFamily="50" charset="0"/>
                <a:cs typeface="Calibri" panose="020F0502020204030204" pitchFamily="34" charset="0"/>
              </a:rPr>
              <a:t>Keen to understand more about the option of the industry stakeholder MLA operator and its feasibility.  We are also seeking more feedback on the issues that we have outlined as potentially problematic in relation to outsourcing models.    </a:t>
            </a:r>
          </a:p>
          <a:p>
            <a:pPr marL="285750" indent="-285750">
              <a:spcAft>
                <a:spcPts val="600"/>
              </a:spcAft>
              <a:buFont typeface="Arial" panose="020B0604020202020204" pitchFamily="34" charset="0"/>
              <a:buChar char="•"/>
            </a:pPr>
            <a:r>
              <a:rPr lang="en-GB">
                <a:latin typeface="Metropolis" panose="00000500000000000000" pitchFamily="50" charset="0"/>
                <a:cs typeface="Calibri" panose="020F0502020204030204" pitchFamily="34" charset="0"/>
              </a:rPr>
              <a:t>As noted above, in reviewing the options, we see the establishment of a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to take on non-order activities being a common thread for many of the options.  We would be grateful for participant feedback on this.</a:t>
            </a:r>
          </a:p>
          <a:p>
            <a:pPr marL="285750" indent="-285750">
              <a:spcAft>
                <a:spcPts val="600"/>
              </a:spcAft>
              <a:buFont typeface="Arial" panose="020B0604020202020204" pitchFamily="34" charset="0"/>
              <a:buChar char="•"/>
            </a:pPr>
            <a:r>
              <a:rPr lang="en-GB">
                <a:latin typeface="Metropolis" panose="00000500000000000000" pitchFamily="50" charset="0"/>
                <a:cs typeface="Calibri" panose="020F0502020204030204" pitchFamily="34" charset="0"/>
              </a:rPr>
              <a:t>Given the range of feedback and suggested alternatives it is suggested that the alternative options are explored in more detail, which suggests more time is allowed to explore these options more fully. We accept that this may extend the timetable for consideration of the options </a:t>
            </a:r>
            <a:r>
              <a:rPr lang="en-GB" sz="1800">
                <a:effectLst/>
                <a:latin typeface="Metropolis" panose="00000500000000000000" pitchFamily="50" charset="0"/>
                <a:ea typeface="Times New Roman" panose="02020603050405020304" pitchFamily="18" charset="0"/>
                <a:cs typeface="Calibri" panose="020F0502020204030204" pitchFamily="34" charset="0"/>
              </a:rPr>
              <a:t>currently outlined in the project plan. Nevertheless, a consistent theme within the feedback received from participants is that there is jeopardy in adhering rigidly to timeline that excludes careful consideration of the full range of potential options.</a:t>
            </a:r>
            <a:r>
              <a:rPr lang="en-GB">
                <a:effectLst/>
              </a:rPr>
              <a:t> </a:t>
            </a:r>
            <a:r>
              <a:rPr lang="en-GB" sz="1800">
                <a:effectLst/>
                <a:latin typeface="Metropolis" panose="00000500000000000000" pitchFamily="50" charset="0"/>
                <a:ea typeface="Times New Roman" panose="02020603050405020304" pitchFamily="18" charset="0"/>
                <a:cs typeface="Calibri" panose="020F0502020204030204" pitchFamily="34" charset="0"/>
              </a:rPr>
              <a:t> </a:t>
            </a:r>
            <a:endParaRPr lang="en-GB"/>
          </a:p>
        </p:txBody>
      </p:sp>
    </p:spTree>
    <p:extLst>
      <p:ext uri="{BB962C8B-B14F-4D97-AF65-F5344CB8AC3E}">
        <p14:creationId xmlns:p14="http://schemas.microsoft.com/office/powerpoint/2010/main" val="392303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17/10/2024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fontScale="92500" lnSpcReduction="10000"/>
          </a:bodyPr>
          <a:lstStyle/>
          <a:p>
            <a:pPr marL="0" indent="0"/>
            <a:r>
              <a:rPr lang="en-GB" sz="1900" dirty="0">
                <a:latin typeface="Metropolis"/>
                <a:cs typeface="Calibri"/>
              </a:rPr>
              <a:t>Access and participation covers:</a:t>
            </a:r>
          </a:p>
          <a:p>
            <a:pPr marL="342900" indent="-342900">
              <a:buFont typeface="Arial" panose="020B0604020202020204" pitchFamily="34" charset="0"/>
              <a:buChar char="•"/>
            </a:pPr>
            <a:r>
              <a:rPr lang="en-GB" sz="1900" dirty="0">
                <a:latin typeface="Metropolis"/>
                <a:cs typeface="Calibri"/>
              </a:rPr>
              <a:t>Access criteria</a:t>
            </a:r>
          </a:p>
          <a:p>
            <a:pPr marL="342900" indent="-342900">
              <a:buFont typeface="Arial" panose="020B0604020202020204" pitchFamily="34" charset="0"/>
              <a:buChar char="•"/>
            </a:pPr>
            <a:r>
              <a:rPr lang="en-GB" sz="1900" dirty="0">
                <a:latin typeface="Metropolis"/>
                <a:cs typeface="Calibri"/>
              </a:rPr>
              <a:t>Merchant onboarding and relationship</a:t>
            </a:r>
          </a:p>
          <a:p>
            <a:pPr marL="342900" indent="-342900">
              <a:buFont typeface="Arial" panose="020B0604020202020204" pitchFamily="34" charset="0"/>
              <a:buChar char="•"/>
            </a:pPr>
            <a:r>
              <a:rPr lang="en-GB" sz="1900" dirty="0">
                <a:latin typeface="Metropolis"/>
                <a:cs typeface="Calibri"/>
              </a:rPr>
              <a:t>Minimum end-user experience</a:t>
            </a:r>
          </a:p>
          <a:p>
            <a:pPr marL="342900" indent="-342900">
              <a:buFont typeface="Arial" panose="020B0604020202020204" pitchFamily="34" charset="0"/>
              <a:buChar char="•"/>
            </a:pPr>
            <a:r>
              <a:rPr lang="en-GB" sz="1900" dirty="0">
                <a:latin typeface="Metropolis"/>
                <a:cs typeface="Calibri"/>
              </a:rPr>
              <a:t>Scheme fees</a:t>
            </a:r>
          </a:p>
          <a:p>
            <a:pPr marL="342900" indent="-342900">
              <a:buFont typeface="Arial" panose="020B0604020202020204" pitchFamily="34" charset="0"/>
              <a:buChar char="•"/>
            </a:pPr>
            <a:r>
              <a:rPr lang="en-GB" sz="1900" dirty="0">
                <a:latin typeface="Metropolis"/>
                <a:cs typeface="Calibri"/>
              </a:rPr>
              <a:t>Calculations of monies between PISPs and ASPSPs</a:t>
            </a:r>
          </a:p>
          <a:p>
            <a:pPr marL="0" indent="0"/>
            <a:endParaRPr lang="en-GB" sz="1900" dirty="0">
              <a:highlight>
                <a:srgbClr val="FFFF00"/>
              </a:highlight>
              <a:latin typeface="Metropolis"/>
              <a:cs typeface="Calibri"/>
            </a:endParaRPr>
          </a:p>
          <a:p>
            <a:pPr marL="0" indent="0"/>
            <a:r>
              <a:rPr lang="en-GB" sz="1900" dirty="0">
                <a:highlight>
                  <a:srgbClr val="FFFF00"/>
                </a:highlight>
                <a:latin typeface="Metropolis"/>
                <a:cs typeface="Calibri"/>
              </a:rPr>
              <a:t>Responses requested by 1 November.</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a:bodyPr>
          <a:lstStyle/>
          <a:p>
            <a:r>
              <a:rPr lang="en-GB" dirty="0"/>
              <a:t>4 – Access and participation</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746145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p:txBody>
          <a:bodyPr/>
          <a:lstStyle/>
          <a:p>
            <a:r>
              <a:rPr lang="en-GB" dirty="0"/>
              <a:t>Authorised and regulated PISPs and ASPSPs</a:t>
            </a:r>
          </a:p>
          <a:p>
            <a:r>
              <a:rPr lang="en-GB" dirty="0"/>
              <a:t>Allows for indirect access – similar to either FPS or card schemes (we ask for views on which one most appropriate)</a:t>
            </a:r>
          </a:p>
          <a:p>
            <a:r>
              <a:rPr lang="en-GB"/>
              <a:t>Pure</a:t>
            </a:r>
            <a:r>
              <a:rPr lang="en-GB" dirty="0"/>
              <a:t> TSPs not able to sign up for Wave 1 </a:t>
            </a:r>
          </a:p>
          <a:p>
            <a:r>
              <a:rPr lang="en-GB" dirty="0"/>
              <a:t>Prospective participants need to be technically and legally able to sign up to the MLA</a:t>
            </a:r>
          </a:p>
          <a:p>
            <a:r>
              <a:rPr lang="en-GB" dirty="0"/>
              <a:t>Need to be able to resource the requirements under the MLA.</a:t>
            </a:r>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16</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p:txBody>
          <a:bodyPr/>
          <a:lstStyle/>
          <a:p>
            <a:r>
              <a:rPr lang="en-GB" dirty="0"/>
              <a:t>Access Criteria</a:t>
            </a:r>
          </a:p>
        </p:txBody>
      </p:sp>
    </p:spTree>
    <p:extLst>
      <p:ext uri="{BB962C8B-B14F-4D97-AF65-F5344CB8AC3E}">
        <p14:creationId xmlns:p14="http://schemas.microsoft.com/office/powerpoint/2010/main" val="1752408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p:txBody>
          <a:bodyPr>
            <a:normAutofit/>
          </a:bodyPr>
          <a:lstStyle/>
          <a:p>
            <a:r>
              <a:rPr lang="en-GB" dirty="0"/>
              <a:t>Model clauses cover much of this already:</a:t>
            </a:r>
          </a:p>
          <a:p>
            <a:pPr marL="800100" lvl="1" indent="-342900">
              <a:lnSpc>
                <a:spcPct val="115000"/>
              </a:lnSpc>
              <a:spcAft>
                <a:spcPts val="600"/>
              </a:spcAft>
              <a:buFont typeface="Symbol" panose="05050102010706020507" pitchFamily="18" charset="2"/>
              <a:buChar char=""/>
            </a:pPr>
            <a:r>
              <a:rPr lang="en-GB" dirty="0">
                <a:effectLst/>
                <a:latin typeface="Metropolis" panose="00000500000000000000" pitchFamily="50" charset="0"/>
                <a:ea typeface="Arial" panose="020B0604020202020204" pitchFamily="34" charset="0"/>
                <a:cs typeface="Arial" panose="020B0604020202020204" pitchFamily="34" charset="0"/>
              </a:rPr>
              <a:t>The Merchant/Biller has clear terms and conditions in place</a:t>
            </a:r>
          </a:p>
          <a:p>
            <a:pPr marL="800100" lvl="1" indent="-342900">
              <a:lnSpc>
                <a:spcPct val="115000"/>
              </a:lnSpc>
              <a:spcAft>
                <a:spcPts val="600"/>
              </a:spcAft>
              <a:buFont typeface="Symbol" panose="05050102010706020507" pitchFamily="18" charset="2"/>
              <a:buChar char=""/>
            </a:pPr>
            <a:r>
              <a:rPr lang="en-GB" dirty="0">
                <a:effectLst/>
                <a:latin typeface="Metropolis" panose="00000500000000000000" pitchFamily="50" charset="0"/>
                <a:ea typeface="Arial" panose="020B0604020202020204" pitchFamily="34" charset="0"/>
                <a:cs typeface="Arial" panose="020B0604020202020204" pitchFamily="34" charset="0"/>
              </a:rPr>
              <a:t>The Merchant/Biller has clear cancellation and returns and refunds policies (as applicable)</a:t>
            </a:r>
          </a:p>
          <a:p>
            <a:pPr marL="800100" lvl="1" indent="-342900">
              <a:lnSpc>
                <a:spcPct val="115000"/>
              </a:lnSpc>
              <a:spcAft>
                <a:spcPts val="600"/>
              </a:spcAft>
              <a:buFont typeface="Symbol" panose="05050102010706020507" pitchFamily="18" charset="2"/>
              <a:buChar char=""/>
            </a:pPr>
            <a:r>
              <a:rPr lang="en-GB" dirty="0">
                <a:effectLst/>
                <a:latin typeface="Metropolis" panose="00000500000000000000" pitchFamily="50" charset="0"/>
                <a:ea typeface="Arial" panose="020B0604020202020204" pitchFamily="34" charset="0"/>
                <a:cs typeface="Arial" panose="020B0604020202020204" pitchFamily="34" charset="0"/>
              </a:rPr>
              <a:t>The Merchant/Biller has payer support arrangements in place with clear contact details.</a:t>
            </a:r>
          </a:p>
          <a:p>
            <a:pPr marL="342900" indent="-342900">
              <a:lnSpc>
                <a:spcPct val="115000"/>
              </a:lnSpc>
              <a:spcAft>
                <a:spcPts val="600"/>
              </a:spcAft>
              <a:buFont typeface="Symbol" panose="05050102010706020507" pitchFamily="18" charset="2"/>
              <a:buChar char=""/>
            </a:pPr>
            <a:r>
              <a:rPr lang="en-GB" dirty="0">
                <a:latin typeface="Metropolis" panose="00000500000000000000" pitchFamily="50" charset="0"/>
                <a:ea typeface="Arial" panose="020B0604020202020204" pitchFamily="34" charset="0"/>
              </a:rPr>
              <a:t>We also propose a number of other measures:</a:t>
            </a:r>
          </a:p>
          <a:p>
            <a:pPr marL="800100" lvl="1" indent="-342900">
              <a:lnSpc>
                <a:spcPct val="115000"/>
              </a:lnSpc>
              <a:spcAft>
                <a:spcPts val="600"/>
              </a:spcAft>
              <a:buFont typeface="Symbol" panose="05050102010706020507" pitchFamily="18" charset="2"/>
              <a:buChar char=""/>
            </a:pPr>
            <a:r>
              <a:rPr lang="en-GB" dirty="0">
                <a:effectLst/>
                <a:latin typeface="Metropolis" panose="00000500000000000000" pitchFamily="50" charset="0"/>
                <a:ea typeface="Arial" panose="020B0604020202020204" pitchFamily="34" charset="0"/>
                <a:cs typeface="Arial" panose="020B0604020202020204" pitchFamily="34" charset="0"/>
              </a:rPr>
              <a:t>Verify the signatory of any contracts is able to sign</a:t>
            </a:r>
          </a:p>
          <a:p>
            <a:pPr marL="800100" lvl="1" indent="-342900">
              <a:lnSpc>
                <a:spcPct val="115000"/>
              </a:lnSpc>
              <a:spcAft>
                <a:spcPts val="600"/>
              </a:spcAft>
              <a:buFont typeface="Symbol" panose="05050102010706020507" pitchFamily="18" charset="2"/>
              <a:buChar char=""/>
            </a:pPr>
            <a:r>
              <a:rPr lang="en-GB" dirty="0">
                <a:effectLst/>
                <a:latin typeface="Metropolis" panose="00000500000000000000" pitchFamily="50" charset="0"/>
                <a:ea typeface="Arial" panose="020B0604020202020204" pitchFamily="34" charset="0"/>
                <a:cs typeface="Arial" panose="020B0604020202020204" pitchFamily="34" charset="0"/>
              </a:rPr>
              <a:t>Credit rating checks (where relevant)</a:t>
            </a:r>
          </a:p>
          <a:p>
            <a:pPr marL="800100" lvl="1" indent="-342900">
              <a:lnSpc>
                <a:spcPct val="115000"/>
              </a:lnSpc>
              <a:spcAft>
                <a:spcPts val="600"/>
              </a:spcAft>
              <a:buFont typeface="Symbol" panose="05050102010706020507" pitchFamily="18" charset="2"/>
              <a:buChar char=""/>
            </a:pPr>
            <a:r>
              <a:rPr lang="en-GB" dirty="0">
                <a:effectLst/>
                <a:latin typeface="Metropolis" panose="00000500000000000000" pitchFamily="50" charset="0"/>
                <a:ea typeface="Arial" panose="020B0604020202020204" pitchFamily="34" charset="0"/>
                <a:cs typeface="Arial" panose="020B0604020202020204" pitchFamily="34" charset="0"/>
              </a:rPr>
              <a:t>Visit to the merchant/Biller main office and any relevant on-site visits</a:t>
            </a:r>
          </a:p>
          <a:p>
            <a:pPr marL="800100" lvl="1" indent="-342900">
              <a:lnSpc>
                <a:spcPct val="115000"/>
              </a:lnSpc>
              <a:spcAft>
                <a:spcPts val="600"/>
              </a:spcAft>
              <a:buFont typeface="Symbol" panose="05050102010706020507" pitchFamily="18" charset="2"/>
              <a:buChar char=""/>
            </a:pPr>
            <a:r>
              <a:rPr lang="en-GB" dirty="0">
                <a:effectLst/>
                <a:latin typeface="Metropolis" panose="00000500000000000000" pitchFamily="50" charset="0"/>
                <a:ea typeface="Arial" panose="020B0604020202020204" pitchFamily="34" charset="0"/>
                <a:cs typeface="Arial" panose="020B0604020202020204" pitchFamily="34" charset="0"/>
              </a:rPr>
              <a:t>Confirmation of Payee checks on bank accounts used (including any notified changes)</a:t>
            </a:r>
          </a:p>
          <a:p>
            <a:pPr marL="342900" indent="-342900">
              <a:lnSpc>
                <a:spcPct val="115000"/>
              </a:lnSpc>
              <a:spcAft>
                <a:spcPts val="600"/>
              </a:spcAft>
              <a:buFont typeface="Symbol" panose="05050102010706020507" pitchFamily="18" charset="2"/>
              <a:buChar char=""/>
            </a:pPr>
            <a:endParaRPr lang="en-GB" dirty="0">
              <a:effectLst/>
              <a:latin typeface="Metropolis" panose="00000500000000000000" pitchFamily="50" charset="0"/>
              <a:ea typeface="Arial" panose="020B0604020202020204" pitchFamily="34" charset="0"/>
              <a:cs typeface="Arial" panose="020B0604020202020204" pitchFamily="34" charset="0"/>
            </a:endParaRPr>
          </a:p>
          <a:p>
            <a:endParaRPr lang="en-GB" dirty="0"/>
          </a:p>
          <a:p>
            <a:endParaRPr lang="en-GB" dirty="0"/>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17</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p:txBody>
          <a:bodyPr/>
          <a:lstStyle/>
          <a:p>
            <a:r>
              <a:rPr lang="en-GB" dirty="0"/>
              <a:t>Merchant onboarding</a:t>
            </a:r>
          </a:p>
        </p:txBody>
      </p:sp>
    </p:spTree>
    <p:extLst>
      <p:ext uri="{BB962C8B-B14F-4D97-AF65-F5344CB8AC3E}">
        <p14:creationId xmlns:p14="http://schemas.microsoft.com/office/powerpoint/2010/main" val="4029572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p:txBody>
          <a:bodyPr>
            <a:normAutofit/>
          </a:bodyPr>
          <a:lstStyle/>
          <a:p>
            <a:r>
              <a:rPr lang="en-GB" dirty="0"/>
              <a:t>Already covered by many of the previous papers on propositional requirements</a:t>
            </a:r>
          </a:p>
          <a:p>
            <a:r>
              <a:rPr lang="en-GB" dirty="0">
                <a:latin typeface="Metropolis" panose="00000500000000000000" pitchFamily="50" charset="0"/>
                <a:ea typeface="Arial" panose="020B0604020202020204" pitchFamily="34" charset="0"/>
              </a:rPr>
              <a:t>Billers/Merchants and consumers switching PISPs has not been covered</a:t>
            </a:r>
          </a:p>
          <a:p>
            <a:r>
              <a:rPr lang="en-GB" dirty="0">
                <a:effectLst/>
                <a:latin typeface="Metropolis" panose="00000500000000000000" pitchFamily="50" charset="0"/>
                <a:ea typeface="Arial" panose="020B0604020202020204" pitchFamily="34" charset="0"/>
                <a:cs typeface="Arial" panose="020B0604020202020204" pitchFamily="34" charset="0"/>
              </a:rPr>
              <a:t>This is a complex area based on consent</a:t>
            </a:r>
            <a:r>
              <a:rPr lang="en-GB" dirty="0">
                <a:latin typeface="Metropolis" panose="00000500000000000000" pitchFamily="50" charset="0"/>
                <a:ea typeface="Arial" panose="020B0604020202020204" pitchFamily="34" charset="0"/>
              </a:rPr>
              <a:t>s</a:t>
            </a:r>
          </a:p>
          <a:p>
            <a:r>
              <a:rPr lang="en-GB" dirty="0">
                <a:effectLst/>
                <a:latin typeface="Metropolis" panose="00000500000000000000" pitchFamily="50" charset="0"/>
                <a:ea typeface="Arial" panose="020B0604020202020204" pitchFamily="34" charset="0"/>
                <a:cs typeface="Arial" panose="020B0604020202020204" pitchFamily="34" charset="0"/>
              </a:rPr>
              <a:t>CASS work already discussed and work ongoing</a:t>
            </a:r>
          </a:p>
          <a:p>
            <a:r>
              <a:rPr lang="en-GB" dirty="0">
                <a:latin typeface="Metropolis" panose="00000500000000000000" pitchFamily="50" charset="0"/>
                <a:ea typeface="Arial" panose="020B0604020202020204" pitchFamily="34" charset="0"/>
              </a:rPr>
              <a:t>We think that switching is not a priority for Wave 1 but work needs to continue for discussion in the future.</a:t>
            </a:r>
            <a:endParaRPr lang="en-GB" dirty="0">
              <a:effectLst/>
              <a:latin typeface="Metropolis" panose="00000500000000000000" pitchFamily="50" charset="0"/>
              <a:ea typeface="Arial" panose="020B0604020202020204" pitchFamily="34" charset="0"/>
              <a:cs typeface="Arial" panose="020B0604020202020204" pitchFamily="34" charset="0"/>
            </a:endParaRPr>
          </a:p>
          <a:p>
            <a:pPr marL="342900" indent="-342900">
              <a:lnSpc>
                <a:spcPct val="115000"/>
              </a:lnSpc>
              <a:spcAft>
                <a:spcPts val="600"/>
              </a:spcAft>
              <a:buFont typeface="Symbol" panose="05050102010706020507" pitchFamily="18" charset="2"/>
              <a:buChar char=""/>
            </a:pPr>
            <a:endParaRPr lang="en-GB" dirty="0">
              <a:effectLst/>
              <a:latin typeface="Metropolis" panose="00000500000000000000" pitchFamily="50" charset="0"/>
              <a:ea typeface="Arial" panose="020B0604020202020204" pitchFamily="34" charset="0"/>
              <a:cs typeface="Arial" panose="020B0604020202020204" pitchFamily="34" charset="0"/>
            </a:endParaRPr>
          </a:p>
          <a:p>
            <a:endParaRPr lang="en-GB" dirty="0"/>
          </a:p>
          <a:p>
            <a:endParaRPr lang="en-GB" dirty="0"/>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18</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p:txBody>
          <a:bodyPr/>
          <a:lstStyle/>
          <a:p>
            <a:r>
              <a:rPr lang="en-GB" dirty="0"/>
              <a:t>Minimum End-user experience</a:t>
            </a:r>
          </a:p>
        </p:txBody>
      </p:sp>
    </p:spTree>
    <p:extLst>
      <p:ext uri="{BB962C8B-B14F-4D97-AF65-F5344CB8AC3E}">
        <p14:creationId xmlns:p14="http://schemas.microsoft.com/office/powerpoint/2010/main" val="1827138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p:txBody>
          <a:bodyPr>
            <a:normAutofit fontScale="92500" lnSpcReduction="10000"/>
          </a:bodyPr>
          <a:lstStyle/>
          <a:p>
            <a:r>
              <a:rPr lang="en-GB" dirty="0"/>
              <a:t>We propose a cost recovery model</a:t>
            </a:r>
          </a:p>
          <a:p>
            <a:r>
              <a:rPr lang="en-GB" dirty="0">
                <a:latin typeface="Metropolis" panose="00000500000000000000" pitchFamily="50" charset="0"/>
                <a:ea typeface="Arial" panose="020B0604020202020204" pitchFamily="34" charset="0"/>
              </a:rPr>
              <a:t>We propose:</a:t>
            </a:r>
          </a:p>
          <a:p>
            <a:pPr lvl="1"/>
            <a:r>
              <a:rPr lang="en-GB" dirty="0">
                <a:latin typeface="Metropolis" panose="00000500000000000000" pitchFamily="50" charset="0"/>
                <a:ea typeface="Arial" panose="020B0604020202020204" pitchFamily="34" charset="0"/>
              </a:rPr>
              <a:t>Onboarding fee – a one off fee based specifically on the activities surrounding onboarding of a new participant</a:t>
            </a:r>
          </a:p>
          <a:p>
            <a:pPr lvl="1"/>
            <a:r>
              <a:rPr lang="en-GB" dirty="0">
                <a:latin typeface="Metropolis" panose="00000500000000000000" pitchFamily="50" charset="0"/>
                <a:ea typeface="Arial" panose="020B0604020202020204" pitchFamily="34" charset="0"/>
              </a:rPr>
              <a:t>Annual fixed maintenance fee</a:t>
            </a:r>
          </a:p>
          <a:p>
            <a:pPr lvl="1"/>
            <a:r>
              <a:rPr lang="en-GB" dirty="0">
                <a:latin typeface="Metropolis" panose="00000500000000000000" pitchFamily="50" charset="0"/>
                <a:ea typeface="Arial" panose="020B0604020202020204" pitchFamily="34" charset="0"/>
              </a:rPr>
              <a:t>Variable tariff based on costs of Operator divided by volumes</a:t>
            </a:r>
          </a:p>
          <a:p>
            <a:r>
              <a:rPr lang="en-GB" dirty="0">
                <a:latin typeface="Metropolis" panose="00000500000000000000" pitchFamily="50" charset="0"/>
                <a:ea typeface="Arial" panose="020B0604020202020204" pitchFamily="34" charset="0"/>
              </a:rPr>
              <a:t>The variable tariff should not be based on initial volumes as volumes will be low, but cost of operation will be fairly fixed.</a:t>
            </a:r>
          </a:p>
          <a:p>
            <a:r>
              <a:rPr lang="en-GB" dirty="0">
                <a:latin typeface="Metropolis" panose="00000500000000000000" pitchFamily="50" charset="0"/>
                <a:ea typeface="Arial" panose="020B0604020202020204" pitchFamily="34" charset="0"/>
              </a:rPr>
              <a:t>Therefore, we will assume a volume of transactions at a more steady-state e.g. from the end of years 2 or some other steady state volume.</a:t>
            </a:r>
          </a:p>
          <a:p>
            <a:pPr lvl="1"/>
            <a:r>
              <a:rPr lang="en-GB" dirty="0">
                <a:latin typeface="Metropolis" panose="00000500000000000000" pitchFamily="50" charset="0"/>
                <a:ea typeface="Arial" panose="020B0604020202020204" pitchFamily="34" charset="0"/>
              </a:rPr>
              <a:t>This means the operator would under recover for the first two years and would need separate funding.</a:t>
            </a:r>
          </a:p>
          <a:p>
            <a:r>
              <a:rPr lang="en-GB" dirty="0">
                <a:latin typeface="Metropolis" panose="00000500000000000000" pitchFamily="50" charset="0"/>
                <a:ea typeface="Arial" panose="020B0604020202020204" pitchFamily="34" charset="0"/>
              </a:rPr>
              <a:t>Currently do not have costs for the operator / operation of the MLA because of ongoing discussions about who the operator should be.</a:t>
            </a:r>
          </a:p>
          <a:p>
            <a:r>
              <a:rPr lang="en-GB" dirty="0">
                <a:latin typeface="Metropolis" panose="00000500000000000000" pitchFamily="50" charset="0"/>
                <a:ea typeface="Arial" panose="020B0604020202020204" pitchFamily="34" charset="0"/>
              </a:rPr>
              <a:t>We have illustrated a calculation in the paper to show how we would propose to go about setting the scheme fees. </a:t>
            </a:r>
            <a:r>
              <a:rPr lang="en-GB" b="1" dirty="0">
                <a:latin typeface="Metropolis" panose="00000500000000000000" pitchFamily="50" charset="0"/>
                <a:ea typeface="Arial" panose="020B0604020202020204" pitchFamily="34" charset="0"/>
              </a:rPr>
              <a:t>Please note these are just an illustration and not the final fees.     </a:t>
            </a:r>
            <a:endParaRPr lang="en-GB" b="1" dirty="0">
              <a:effectLst/>
              <a:latin typeface="Metropolis" panose="00000500000000000000" pitchFamily="50" charset="0"/>
              <a:ea typeface="Arial" panose="020B0604020202020204" pitchFamily="34" charset="0"/>
              <a:cs typeface="Arial" panose="020B0604020202020204" pitchFamily="34" charset="0"/>
            </a:endParaRPr>
          </a:p>
          <a:p>
            <a:pPr marL="342900" indent="-342900">
              <a:lnSpc>
                <a:spcPct val="115000"/>
              </a:lnSpc>
              <a:spcAft>
                <a:spcPts val="600"/>
              </a:spcAft>
              <a:buFont typeface="Symbol" panose="05050102010706020507" pitchFamily="18" charset="2"/>
              <a:buChar char=""/>
            </a:pPr>
            <a:endParaRPr lang="en-GB" dirty="0">
              <a:effectLst/>
              <a:latin typeface="Metropolis" panose="00000500000000000000" pitchFamily="50" charset="0"/>
              <a:ea typeface="Arial" panose="020B0604020202020204" pitchFamily="34" charset="0"/>
              <a:cs typeface="Arial" panose="020B0604020202020204" pitchFamily="34" charset="0"/>
            </a:endParaRPr>
          </a:p>
          <a:p>
            <a:endParaRPr lang="en-GB" dirty="0"/>
          </a:p>
          <a:p>
            <a:endParaRPr lang="en-GB" dirty="0"/>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19</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p:txBody>
          <a:bodyPr/>
          <a:lstStyle/>
          <a:p>
            <a:r>
              <a:rPr lang="en-GB" dirty="0"/>
              <a:t>Scheme Fees</a:t>
            </a:r>
          </a:p>
        </p:txBody>
      </p:sp>
    </p:spTree>
    <p:extLst>
      <p:ext uri="{BB962C8B-B14F-4D97-AF65-F5344CB8AC3E}">
        <p14:creationId xmlns:p14="http://schemas.microsoft.com/office/powerpoint/2010/main" val="3600720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87BCEE8-2301-2BBC-4E3D-17F51C723BDC}"/>
              </a:ext>
            </a:extLst>
          </p:cNvPr>
          <p:cNvSpPr>
            <a:spLocks noGrp="1"/>
          </p:cNvSpPr>
          <p:nvPr>
            <p:ph type="sldNum" sz="quarter" idx="12"/>
          </p:nvPr>
        </p:nvSpPr>
        <p:spPr/>
        <p:txBody>
          <a:bodyPr/>
          <a:lstStyle/>
          <a:p>
            <a:fld id="{F7DBEFEF-2EF4-7341-AFBF-5942378A7132}" type="slidenum">
              <a:rPr lang="en-US" smtClean="0"/>
              <a:t>2</a:t>
            </a:fld>
            <a:endParaRPr lang="en-US"/>
          </a:p>
        </p:txBody>
      </p:sp>
      <p:sp>
        <p:nvSpPr>
          <p:cNvPr id="4" name="Date Placeholder 3">
            <a:extLst>
              <a:ext uri="{FF2B5EF4-FFF2-40B4-BE49-F238E27FC236}">
                <a16:creationId xmlns:a16="http://schemas.microsoft.com/office/drawing/2014/main" id="{CC75B92A-714A-0F14-2253-7C64A0084E42}"/>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2FD17378-17E6-03B5-4062-D6CAC721B355}"/>
              </a:ext>
            </a:extLst>
          </p:cNvPr>
          <p:cNvSpPr>
            <a:spLocks noGrp="1"/>
          </p:cNvSpPr>
          <p:nvPr>
            <p:ph type="title"/>
          </p:nvPr>
        </p:nvSpPr>
        <p:spPr>
          <a:xfrm>
            <a:off x="335278" y="764323"/>
            <a:ext cx="4897121" cy="495922"/>
          </a:xfrm>
        </p:spPr>
        <p:txBody>
          <a:bodyPr>
            <a:normAutofit/>
          </a:bodyPr>
          <a:lstStyle/>
          <a:p>
            <a:r>
              <a:rPr lang="en-GB" sz="2000">
                <a:latin typeface="Metropolis Black"/>
              </a:rPr>
              <a:t>Agenda</a:t>
            </a:r>
            <a:endParaRPr lang="en-GB" sz="2000">
              <a:highlight>
                <a:srgbClr val="FFFF00"/>
              </a:highlight>
              <a:latin typeface="Metropolis Black"/>
            </a:endParaRPr>
          </a:p>
        </p:txBody>
      </p:sp>
      <p:sp>
        <p:nvSpPr>
          <p:cNvPr id="12" name="Footer Placeholder 1">
            <a:extLst>
              <a:ext uri="{FF2B5EF4-FFF2-40B4-BE49-F238E27FC236}">
                <a16:creationId xmlns:a16="http://schemas.microsoft.com/office/drawing/2014/main" id="{4A564EAF-B28B-6123-9D3E-8C83F25386F8}"/>
              </a:ext>
            </a:extLst>
          </p:cNvPr>
          <p:cNvSpPr>
            <a:spLocks noGrp="1"/>
          </p:cNvSpPr>
          <p:nvPr>
            <p:ph type="ftr" sz="quarter" idx="11"/>
          </p:nvPr>
        </p:nvSpPr>
        <p:spPr>
          <a:xfrm>
            <a:off x="4038600" y="6486472"/>
            <a:ext cx="4114800" cy="365125"/>
          </a:xfrm>
        </p:spPr>
        <p:txBody>
          <a:bodyPr/>
          <a:lstStyle/>
          <a:p>
            <a:r>
              <a:rPr lang="en-US"/>
              <a:t>Draft for discussion and workshop prep</a:t>
            </a:r>
          </a:p>
        </p:txBody>
      </p:sp>
      <p:pic>
        <p:nvPicPr>
          <p:cNvPr id="15" name="Picture 14">
            <a:extLst>
              <a:ext uri="{FF2B5EF4-FFF2-40B4-BE49-F238E27FC236}">
                <a16:creationId xmlns:a16="http://schemas.microsoft.com/office/drawing/2014/main" id="{010BE5C0-1D22-813E-0741-C65FF8A963E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225924" y="117847"/>
            <a:ext cx="1276393" cy="407487"/>
          </a:xfrm>
          <a:prstGeom prst="rect">
            <a:avLst/>
          </a:prstGeom>
        </p:spPr>
      </p:pic>
      <p:graphicFrame>
        <p:nvGraphicFramePr>
          <p:cNvPr id="7" name="Table 6">
            <a:extLst>
              <a:ext uri="{FF2B5EF4-FFF2-40B4-BE49-F238E27FC236}">
                <a16:creationId xmlns:a16="http://schemas.microsoft.com/office/drawing/2014/main" id="{E621E467-64B1-E68D-CECA-07748AC57B7C}"/>
              </a:ext>
            </a:extLst>
          </p:cNvPr>
          <p:cNvGraphicFramePr>
            <a:graphicFrameLocks noGrp="1"/>
          </p:cNvGraphicFramePr>
          <p:nvPr>
            <p:extLst>
              <p:ext uri="{D42A27DB-BD31-4B8C-83A1-F6EECF244321}">
                <p14:modId xmlns:p14="http://schemas.microsoft.com/office/powerpoint/2010/main" val="132687854"/>
              </p:ext>
            </p:extLst>
          </p:nvPr>
        </p:nvGraphicFramePr>
        <p:xfrm>
          <a:off x="1228345" y="1312029"/>
          <a:ext cx="9029700" cy="3009265"/>
        </p:xfrm>
        <a:graphic>
          <a:graphicData uri="http://schemas.openxmlformats.org/drawingml/2006/table">
            <a:tbl>
              <a:tblPr firstRow="1" bandRow="1">
                <a:tableStyleId>{5C22544A-7EE6-4342-B048-85BDC9FD1C3A}</a:tableStyleId>
              </a:tblPr>
              <a:tblGrid>
                <a:gridCol w="803910">
                  <a:extLst>
                    <a:ext uri="{9D8B030D-6E8A-4147-A177-3AD203B41FA5}">
                      <a16:colId xmlns:a16="http://schemas.microsoft.com/office/drawing/2014/main" val="2533508878"/>
                    </a:ext>
                  </a:extLst>
                </a:gridCol>
                <a:gridCol w="6079490">
                  <a:extLst>
                    <a:ext uri="{9D8B030D-6E8A-4147-A177-3AD203B41FA5}">
                      <a16:colId xmlns:a16="http://schemas.microsoft.com/office/drawing/2014/main" val="1285719431"/>
                    </a:ext>
                  </a:extLst>
                </a:gridCol>
                <a:gridCol w="2146300">
                  <a:extLst>
                    <a:ext uri="{9D8B030D-6E8A-4147-A177-3AD203B41FA5}">
                      <a16:colId xmlns:a16="http://schemas.microsoft.com/office/drawing/2014/main" val="1367147682"/>
                    </a:ext>
                  </a:extLst>
                </a:gridCol>
              </a:tblGrid>
              <a:tr h="429895">
                <a:tc>
                  <a:txBody>
                    <a:bodyPr/>
                    <a:lstStyle/>
                    <a:p>
                      <a:pPr>
                        <a:lnSpc>
                          <a:spcPct val="107000"/>
                        </a:lnSpc>
                        <a:spcAft>
                          <a:spcPts val="800"/>
                        </a:spcAft>
                      </a:pPr>
                      <a:r>
                        <a:rPr lang="en-GB" sz="1100" kern="100">
                          <a:effectLst/>
                        </a:rPr>
                        <a:t>Number</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dirty="0">
                          <a:effectLst/>
                        </a:rPr>
                        <a:t>Agenda item</a:t>
                      </a:r>
                      <a:endParaRPr lang="en-GB" sz="1100" kern="100" dirty="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Time</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262520484"/>
                  </a:ext>
                </a:extLst>
              </a:tr>
              <a:tr h="429895">
                <a:tc>
                  <a:txBody>
                    <a:bodyPr/>
                    <a:lstStyle/>
                    <a:p>
                      <a:pPr>
                        <a:lnSpc>
                          <a:spcPct val="107000"/>
                        </a:lnSpc>
                        <a:spcAft>
                          <a:spcPts val="800"/>
                        </a:spcAft>
                      </a:pPr>
                      <a:r>
                        <a:rPr lang="en-GB" sz="1100" kern="100">
                          <a:effectLst/>
                        </a:rPr>
                        <a:t>1.</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dirty="0">
                          <a:effectLst/>
                        </a:rPr>
                        <a:t>Introduction and Approval of Minutes</a:t>
                      </a:r>
                      <a:endParaRPr lang="en-GB" sz="1100" kern="100" dirty="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10.00 - 10.05</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570662778"/>
                  </a:ext>
                </a:extLst>
              </a:tr>
              <a:tr h="429895">
                <a:tc>
                  <a:txBody>
                    <a:bodyPr/>
                    <a:lstStyle/>
                    <a:p>
                      <a:pPr>
                        <a:lnSpc>
                          <a:spcPct val="107000"/>
                        </a:lnSpc>
                        <a:spcAft>
                          <a:spcPts val="800"/>
                        </a:spcAft>
                      </a:pPr>
                      <a:r>
                        <a:rPr lang="en-GB" sz="1100" kern="100">
                          <a:effectLst/>
                        </a:rPr>
                        <a:t>2.</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marL="0" algn="l" defTabSz="914400" rtl="0" eaLnBrk="1" latinLnBrk="0" hangingPunct="1">
                        <a:lnSpc>
                          <a:spcPct val="107000"/>
                        </a:lnSpc>
                        <a:spcAft>
                          <a:spcPts val="800"/>
                        </a:spcAft>
                      </a:pPr>
                      <a:r>
                        <a:rPr lang="en-GB" sz="1100" kern="100" dirty="0">
                          <a:solidFill>
                            <a:schemeClr val="dk1"/>
                          </a:solidFill>
                          <a:effectLst/>
                          <a:latin typeface="+mn-lt"/>
                          <a:ea typeface="+mn-ea"/>
                          <a:cs typeface="+mn-cs"/>
                        </a:rPr>
                        <a:t>Feedback from the Legal Sub-Group (LSG)</a:t>
                      </a:r>
                    </a:p>
                  </a:txBody>
                  <a:tcPr/>
                </a:tc>
                <a:tc>
                  <a:txBody>
                    <a:bodyPr/>
                    <a:lstStyle/>
                    <a:p>
                      <a:pPr>
                        <a:lnSpc>
                          <a:spcPct val="107000"/>
                        </a:lnSpc>
                        <a:spcAft>
                          <a:spcPts val="800"/>
                        </a:spcAft>
                      </a:pPr>
                      <a:r>
                        <a:rPr lang="en-GB" sz="1100" kern="100">
                          <a:effectLst/>
                        </a:rPr>
                        <a:t>10.05 - 10.20</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619126182"/>
                  </a:ext>
                </a:extLst>
              </a:tr>
              <a:tr h="429895">
                <a:tc>
                  <a:txBody>
                    <a:bodyPr/>
                    <a:lstStyle/>
                    <a:p>
                      <a:pPr>
                        <a:lnSpc>
                          <a:spcPct val="107000"/>
                        </a:lnSpc>
                        <a:spcAft>
                          <a:spcPts val="800"/>
                        </a:spcAft>
                      </a:pPr>
                      <a:r>
                        <a:rPr lang="en-GB" sz="1100" kern="100">
                          <a:effectLst/>
                          <a:latin typeface="Calibri" panose="020F0502020204030204" pitchFamily="34" charset="0"/>
                          <a:ea typeface="Calibri" panose="020F0502020204030204" pitchFamily="34" charset="0"/>
                          <a:cs typeface="Arial" panose="020B0604020202020204" pitchFamily="34" charset="0"/>
                        </a:rPr>
                        <a:t>3.</a:t>
                      </a:r>
                    </a:p>
                  </a:txBody>
                  <a:tcPr/>
                </a:tc>
                <a:tc>
                  <a:txBody>
                    <a:bodyPr/>
                    <a:lstStyle/>
                    <a:p>
                      <a:pPr marL="0" algn="l" defTabSz="914400" rtl="0" eaLnBrk="1" latinLnBrk="0" hangingPunct="1">
                        <a:lnSpc>
                          <a:spcPct val="107000"/>
                        </a:lnSpc>
                        <a:spcAft>
                          <a:spcPts val="800"/>
                        </a:spcAft>
                      </a:pPr>
                      <a:r>
                        <a:rPr lang="en-GB" sz="1100" kern="100" dirty="0">
                          <a:solidFill>
                            <a:schemeClr val="dk1"/>
                          </a:solidFill>
                          <a:effectLst/>
                          <a:latin typeface="+mn-lt"/>
                          <a:ea typeface="+mn-ea"/>
                          <a:cs typeface="+mn-cs"/>
                        </a:rPr>
                        <a:t>MLA operator Update</a:t>
                      </a:r>
                    </a:p>
                  </a:txBody>
                  <a:tcPr/>
                </a:tc>
                <a:tc>
                  <a:txBody>
                    <a:bodyPr/>
                    <a:lstStyle/>
                    <a:p>
                      <a:pPr>
                        <a:lnSpc>
                          <a:spcPct val="107000"/>
                        </a:lnSpc>
                        <a:spcAft>
                          <a:spcPts val="800"/>
                        </a:spcAft>
                      </a:pPr>
                      <a:r>
                        <a:rPr lang="en-GB" sz="1100" kern="100">
                          <a:solidFill>
                            <a:schemeClr val="dk1"/>
                          </a:solidFill>
                          <a:effectLst/>
                          <a:latin typeface="+mn-lt"/>
                          <a:ea typeface="+mn-ea"/>
                          <a:cs typeface="+mn-cs"/>
                        </a:rPr>
                        <a:t>10.20 - 10.50</a:t>
                      </a:r>
                    </a:p>
                  </a:txBody>
                  <a:tcPr/>
                </a:tc>
                <a:extLst>
                  <a:ext uri="{0D108BD9-81ED-4DB2-BD59-A6C34878D82A}">
                    <a16:rowId xmlns:a16="http://schemas.microsoft.com/office/drawing/2014/main" val="2627611437"/>
                  </a:ext>
                </a:extLst>
              </a:tr>
              <a:tr h="429895">
                <a:tc>
                  <a:txBody>
                    <a:bodyPr/>
                    <a:lstStyle/>
                    <a:p>
                      <a:pPr>
                        <a:lnSpc>
                          <a:spcPct val="107000"/>
                        </a:lnSpc>
                        <a:spcAft>
                          <a:spcPts val="800"/>
                        </a:spcAft>
                      </a:pPr>
                      <a:r>
                        <a:rPr lang="en-GB" sz="1100" kern="100">
                          <a:effectLst/>
                          <a:latin typeface="Calibri" panose="020F0502020204030204" pitchFamily="34" charset="0"/>
                          <a:ea typeface="Calibri" panose="020F0502020204030204" pitchFamily="34" charset="0"/>
                          <a:cs typeface="Arial" panose="020B0604020202020204" pitchFamily="34" charset="0"/>
                        </a:rPr>
                        <a:t>4.</a:t>
                      </a:r>
                    </a:p>
                  </a:txBody>
                  <a:tcPr/>
                </a:tc>
                <a:tc>
                  <a:txBody>
                    <a:bodyPr/>
                    <a:lstStyle/>
                    <a:p>
                      <a:pPr marL="0" algn="l" defTabSz="914400" rtl="0" eaLnBrk="1" latinLnBrk="0" hangingPunct="1">
                        <a:lnSpc>
                          <a:spcPct val="107000"/>
                        </a:lnSpc>
                        <a:spcAft>
                          <a:spcPts val="800"/>
                        </a:spcAft>
                      </a:pPr>
                      <a:r>
                        <a:rPr lang="en-GB" sz="1100" kern="100" dirty="0">
                          <a:solidFill>
                            <a:schemeClr val="dk1"/>
                          </a:solidFill>
                          <a:effectLst/>
                          <a:latin typeface="+mn-lt"/>
                          <a:ea typeface="+mn-ea"/>
                          <a:cs typeface="+mn-cs"/>
                        </a:rPr>
                        <a:t>Operational Requirements: Access and Participation</a:t>
                      </a:r>
                    </a:p>
                  </a:txBody>
                  <a:tcPr/>
                </a:tc>
                <a:tc>
                  <a:txBody>
                    <a:bodyPr/>
                    <a:lstStyle/>
                    <a:p>
                      <a:pPr>
                        <a:lnSpc>
                          <a:spcPct val="107000"/>
                        </a:lnSpc>
                        <a:spcAft>
                          <a:spcPts val="800"/>
                        </a:spcAft>
                      </a:pPr>
                      <a:r>
                        <a:rPr lang="en-GB" sz="1100" kern="100" dirty="0">
                          <a:solidFill>
                            <a:schemeClr val="dk1"/>
                          </a:solidFill>
                          <a:effectLst/>
                          <a:latin typeface="+mn-lt"/>
                          <a:ea typeface="+mn-ea"/>
                          <a:cs typeface="+mn-cs"/>
                        </a:rPr>
                        <a:t>10.50 - 11.05</a:t>
                      </a:r>
                    </a:p>
                  </a:txBody>
                  <a:tcPr/>
                </a:tc>
                <a:extLst>
                  <a:ext uri="{0D108BD9-81ED-4DB2-BD59-A6C34878D82A}">
                    <a16:rowId xmlns:a16="http://schemas.microsoft.com/office/drawing/2014/main" val="1665038257"/>
                  </a:ext>
                </a:extLst>
              </a:tr>
              <a:tr h="429895">
                <a:tc>
                  <a:txBody>
                    <a:bodyPr/>
                    <a:lstStyle/>
                    <a:p>
                      <a:pPr>
                        <a:lnSpc>
                          <a:spcPct val="107000"/>
                        </a:lnSpc>
                        <a:spcAft>
                          <a:spcPts val="800"/>
                        </a:spcAft>
                      </a:pPr>
                      <a:r>
                        <a:rPr lang="en-GB" sz="1100" kern="100">
                          <a:effectLst/>
                          <a:latin typeface="Calibri" panose="020F0502020204030204" pitchFamily="34" charset="0"/>
                          <a:ea typeface="Calibri" panose="020F0502020204030204" pitchFamily="34" charset="0"/>
                          <a:cs typeface="Arial" panose="020B0604020202020204" pitchFamily="34" charset="0"/>
                        </a:rPr>
                        <a:t>5.</a:t>
                      </a:r>
                    </a:p>
                  </a:txBody>
                  <a:tcPr/>
                </a:tc>
                <a:tc>
                  <a:txBody>
                    <a:bodyPr/>
                    <a:lstStyle/>
                    <a:p>
                      <a:pPr marL="0" algn="l" defTabSz="914400" rtl="0" eaLnBrk="1" latinLnBrk="0" hangingPunct="1">
                        <a:lnSpc>
                          <a:spcPct val="107000"/>
                        </a:lnSpc>
                        <a:spcAft>
                          <a:spcPts val="800"/>
                        </a:spcAft>
                      </a:pPr>
                      <a:r>
                        <a:rPr lang="en-GB" sz="1100" kern="100" dirty="0">
                          <a:solidFill>
                            <a:schemeClr val="dk1"/>
                          </a:solidFill>
                          <a:effectLst/>
                          <a:latin typeface="+mn-lt"/>
                          <a:ea typeface="+mn-ea"/>
                          <a:cs typeface="+mn-cs"/>
                        </a:rPr>
                        <a:t>Feedback on Consumer Control &amp; Feedback on Monitoring and Compliance</a:t>
                      </a:r>
                    </a:p>
                  </a:txBody>
                  <a:tcPr/>
                </a:tc>
                <a:tc>
                  <a:txBody>
                    <a:bodyPr/>
                    <a:lstStyle/>
                    <a:p>
                      <a:pPr>
                        <a:lnSpc>
                          <a:spcPct val="107000"/>
                        </a:lnSpc>
                        <a:spcAft>
                          <a:spcPts val="800"/>
                        </a:spcAft>
                      </a:pPr>
                      <a:r>
                        <a:rPr lang="en-GB" sz="1100" kern="100">
                          <a:solidFill>
                            <a:schemeClr val="dk1"/>
                          </a:solidFill>
                          <a:effectLst/>
                          <a:latin typeface="+mn-lt"/>
                          <a:ea typeface="+mn-ea"/>
                          <a:cs typeface="+mn-cs"/>
                        </a:rPr>
                        <a:t>11.05 - 11.25</a:t>
                      </a:r>
                    </a:p>
                  </a:txBody>
                  <a:tcPr/>
                </a:tc>
                <a:extLst>
                  <a:ext uri="{0D108BD9-81ED-4DB2-BD59-A6C34878D82A}">
                    <a16:rowId xmlns:a16="http://schemas.microsoft.com/office/drawing/2014/main" val="2428580437"/>
                  </a:ext>
                </a:extLst>
              </a:tr>
              <a:tr h="429895">
                <a:tc>
                  <a:txBody>
                    <a:bodyPr/>
                    <a:lstStyle/>
                    <a:p>
                      <a:pPr>
                        <a:lnSpc>
                          <a:spcPct val="107000"/>
                        </a:lnSpc>
                        <a:spcAft>
                          <a:spcPts val="800"/>
                        </a:spcAft>
                      </a:pPr>
                      <a:r>
                        <a:rPr lang="en-GB" sz="1100" kern="100">
                          <a:effectLst/>
                          <a:latin typeface="Calibri" panose="020F0502020204030204" pitchFamily="34" charset="0"/>
                          <a:ea typeface="Calibri" panose="020F0502020204030204" pitchFamily="34" charset="0"/>
                          <a:cs typeface="Arial" panose="020B0604020202020204" pitchFamily="34" charset="0"/>
                        </a:rPr>
                        <a:t>6.</a:t>
                      </a:r>
                    </a:p>
                  </a:txBody>
                  <a:tcPr/>
                </a:tc>
                <a:tc>
                  <a:txBody>
                    <a:bodyPr/>
                    <a:lstStyle/>
                    <a:p>
                      <a:pPr marL="0" algn="l" defTabSz="914400" rtl="0" eaLnBrk="1" latinLnBrk="0" hangingPunct="1">
                        <a:lnSpc>
                          <a:spcPct val="107000"/>
                        </a:lnSpc>
                        <a:spcAft>
                          <a:spcPts val="800"/>
                        </a:spcAft>
                      </a:pPr>
                      <a:r>
                        <a:rPr lang="en-GB" sz="1100" kern="100" dirty="0">
                          <a:solidFill>
                            <a:schemeClr val="dk1"/>
                          </a:solidFill>
                          <a:effectLst/>
                          <a:latin typeface="+mn-lt"/>
                          <a:ea typeface="+mn-ea"/>
                          <a:cs typeface="+mn-cs"/>
                        </a:rPr>
                        <a:t>Next Steps, Deadlines and AOB</a:t>
                      </a:r>
                    </a:p>
                  </a:txBody>
                  <a:tcPr/>
                </a:tc>
                <a:tc>
                  <a:txBody>
                    <a:bodyPr/>
                    <a:lstStyle/>
                    <a:p>
                      <a:pPr>
                        <a:lnSpc>
                          <a:spcPct val="107000"/>
                        </a:lnSpc>
                        <a:spcAft>
                          <a:spcPts val="800"/>
                        </a:spcAft>
                      </a:pPr>
                      <a:r>
                        <a:rPr lang="en-GB" sz="1100" kern="100" dirty="0">
                          <a:solidFill>
                            <a:schemeClr val="dk1"/>
                          </a:solidFill>
                          <a:effectLst/>
                          <a:latin typeface="+mn-lt"/>
                          <a:ea typeface="+mn-ea"/>
                          <a:cs typeface="+mn-cs"/>
                        </a:rPr>
                        <a:t>11.25 - 11.30</a:t>
                      </a:r>
                    </a:p>
                  </a:txBody>
                  <a:tcPr/>
                </a:tc>
                <a:extLst>
                  <a:ext uri="{0D108BD9-81ED-4DB2-BD59-A6C34878D82A}">
                    <a16:rowId xmlns:a16="http://schemas.microsoft.com/office/drawing/2014/main" val="2284526968"/>
                  </a:ext>
                </a:extLst>
              </a:tr>
            </a:tbl>
          </a:graphicData>
        </a:graphic>
      </p:graphicFrame>
    </p:spTree>
    <p:extLst>
      <p:ext uri="{BB962C8B-B14F-4D97-AF65-F5344CB8AC3E}">
        <p14:creationId xmlns:p14="http://schemas.microsoft.com/office/powerpoint/2010/main" val="1085579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p:txBody>
          <a:bodyPr>
            <a:normAutofit/>
          </a:bodyPr>
          <a:lstStyle/>
          <a:p>
            <a:pPr marL="342900" indent="-342900">
              <a:lnSpc>
                <a:spcPct val="115000"/>
              </a:lnSpc>
              <a:spcAft>
                <a:spcPts val="600"/>
              </a:spcAft>
              <a:buFont typeface="Symbol" panose="05050102010706020507" pitchFamily="18" charset="2"/>
              <a:buChar char=""/>
            </a:pPr>
            <a:r>
              <a:rPr lang="en-GB" dirty="0">
                <a:effectLst/>
                <a:latin typeface="Metropolis" panose="00000500000000000000" pitchFamily="50" charset="0"/>
                <a:ea typeface="Arial" panose="020B0604020202020204" pitchFamily="34" charset="0"/>
                <a:cs typeface="Arial" panose="020B0604020202020204" pitchFamily="34" charset="0"/>
              </a:rPr>
              <a:t>At the advent of a commercial model to be ‘plugged in’ to the MLA there will be fees that need to be calculated between PISPs and ASPSPs.</a:t>
            </a:r>
          </a:p>
          <a:p>
            <a:pPr marL="342900" indent="-342900">
              <a:lnSpc>
                <a:spcPct val="115000"/>
              </a:lnSpc>
              <a:spcAft>
                <a:spcPts val="600"/>
              </a:spcAft>
              <a:buFont typeface="Symbol" panose="05050102010706020507" pitchFamily="18" charset="2"/>
              <a:buChar char=""/>
            </a:pPr>
            <a:r>
              <a:rPr lang="en-GB" dirty="0">
                <a:latin typeface="Metropolis" panose="00000500000000000000" pitchFamily="50" charset="0"/>
                <a:ea typeface="Arial" panose="020B0604020202020204" pitchFamily="34" charset="0"/>
              </a:rPr>
              <a:t>We propose the operator undertakes this role.  </a:t>
            </a:r>
          </a:p>
          <a:p>
            <a:pPr marL="342900" indent="-342900">
              <a:lnSpc>
                <a:spcPct val="115000"/>
              </a:lnSpc>
              <a:spcAft>
                <a:spcPts val="600"/>
              </a:spcAft>
              <a:buFont typeface="Symbol" panose="05050102010706020507" pitchFamily="18" charset="2"/>
              <a:buChar char=""/>
            </a:pPr>
            <a:r>
              <a:rPr lang="en-GB" dirty="0">
                <a:latin typeface="Metropolis" panose="00000500000000000000" pitchFamily="50" charset="0"/>
                <a:ea typeface="Arial" panose="020B0604020202020204" pitchFamily="34" charset="0"/>
              </a:rPr>
              <a:t>The aspiration is that information contained in FPS payments would allow the calculation to be automated, which is something we want to work towards.</a:t>
            </a:r>
          </a:p>
          <a:p>
            <a:pPr marL="342900" indent="-342900">
              <a:lnSpc>
                <a:spcPct val="115000"/>
              </a:lnSpc>
              <a:spcAft>
                <a:spcPts val="600"/>
              </a:spcAft>
              <a:buFont typeface="Symbol" panose="05050102010706020507" pitchFamily="18" charset="2"/>
              <a:buChar char=""/>
            </a:pPr>
            <a:r>
              <a:rPr lang="en-GB" dirty="0">
                <a:latin typeface="Metropolis" panose="00000500000000000000" pitchFamily="50" charset="0"/>
                <a:ea typeface="Arial" panose="020B0604020202020204" pitchFamily="34" charset="0"/>
              </a:rPr>
              <a:t>Initially however we think that data will need to be supplied by PISPs and ASPSPs to allow the correct monies to be calculated for each PISP and ASPSP.  </a:t>
            </a:r>
          </a:p>
          <a:p>
            <a:pPr marL="342900" indent="-342900">
              <a:lnSpc>
                <a:spcPct val="115000"/>
              </a:lnSpc>
              <a:spcAft>
                <a:spcPts val="600"/>
              </a:spcAft>
              <a:buFont typeface="Symbol" panose="05050102010706020507" pitchFamily="18" charset="2"/>
              <a:buChar char=""/>
            </a:pPr>
            <a:r>
              <a:rPr lang="en-GB" dirty="0">
                <a:effectLst/>
                <a:latin typeface="Metropolis" panose="00000500000000000000" pitchFamily="50" charset="0"/>
                <a:ea typeface="Arial" panose="020B0604020202020204" pitchFamily="34" charset="0"/>
                <a:cs typeface="Arial" panose="020B0604020202020204" pitchFamily="34" charset="0"/>
              </a:rPr>
              <a:t>There are different options for settlement.  Either PISPs can pay ASPSPs directly and confirm to the Operator it has happened, or else a more centralised payment method could be established.  We are seeking views on this.</a:t>
            </a:r>
          </a:p>
          <a:p>
            <a:endParaRPr lang="en-GB" dirty="0"/>
          </a:p>
          <a:p>
            <a:endParaRPr lang="en-GB" dirty="0"/>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20</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p:txBody>
          <a:bodyPr/>
          <a:lstStyle/>
          <a:p>
            <a:r>
              <a:rPr lang="en-GB" dirty="0"/>
              <a:t>Calculation of monies owed</a:t>
            </a:r>
          </a:p>
        </p:txBody>
      </p:sp>
    </p:spTree>
    <p:extLst>
      <p:ext uri="{BB962C8B-B14F-4D97-AF65-F5344CB8AC3E}">
        <p14:creationId xmlns:p14="http://schemas.microsoft.com/office/powerpoint/2010/main" val="2847251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17/10/2024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pPr algn="l" rtl="0" fontAlgn="base">
              <a:buFont typeface="Arial" panose="020B0604020202020204" pitchFamily="34" charset="0"/>
              <a:buChar char="•"/>
            </a:pPr>
            <a:r>
              <a:rPr lang="en-GB" sz="1800" b="0" i="0" u="none" strike="noStrike">
                <a:solidFill>
                  <a:srgbClr val="000000"/>
                </a:solidFill>
                <a:effectLst/>
                <a:latin typeface="Metropolis" panose="00000500000000000000" pitchFamily="50" charset="0"/>
              </a:rPr>
              <a:t>On 19 September, we presented the initial proposals on the consumer control theme and the monitoring and compliance theme.  </a:t>
            </a:r>
            <a:r>
              <a:rPr lang="en-US" sz="1800" b="0" i="0">
                <a:solidFill>
                  <a:srgbClr val="000000"/>
                </a:solidFill>
                <a:effectLst/>
                <a:latin typeface="Metropolis" panose="00000500000000000000" pitchFamily="50" charset="0"/>
              </a:rPr>
              <a:t>​</a:t>
            </a:r>
            <a:endParaRPr lang="en-GB" sz="2000" b="0" i="0">
              <a:solidFill>
                <a:srgbClr val="000000"/>
              </a:solidFill>
              <a:effectLst/>
              <a:latin typeface="Arial" panose="020B0604020202020204" pitchFamily="34" charset="0"/>
            </a:endParaRPr>
          </a:p>
          <a:p>
            <a:pPr algn="l" rtl="0" fontAlgn="base">
              <a:buFont typeface="Arial" panose="020B0604020202020204" pitchFamily="34" charset="0"/>
              <a:buChar char="•"/>
            </a:pPr>
            <a:endParaRPr lang="en-GB" sz="1800" b="0" i="0" u="none" strike="noStrike">
              <a:solidFill>
                <a:srgbClr val="000000"/>
              </a:solidFill>
              <a:effectLst/>
              <a:latin typeface="Metropolis" panose="00000500000000000000" pitchFamily="50" charset="0"/>
            </a:endParaRPr>
          </a:p>
          <a:p>
            <a:pPr algn="l" rtl="0" fontAlgn="base">
              <a:buFont typeface="Arial" panose="020B0604020202020204" pitchFamily="34" charset="0"/>
              <a:buChar char="•"/>
            </a:pPr>
            <a:r>
              <a:rPr lang="en-GB" sz="1800" b="0" i="0" u="none" strike="noStrike">
                <a:solidFill>
                  <a:srgbClr val="000000"/>
                </a:solidFill>
                <a:effectLst/>
                <a:latin typeface="Metropolis" panose="00000500000000000000" pitchFamily="50" charset="0"/>
              </a:rPr>
              <a:t>We sought written feedback on the papers and have analysed and considered the feedback.</a:t>
            </a:r>
          </a:p>
          <a:p>
            <a:pPr algn="l" rtl="0" fontAlgn="base">
              <a:buFont typeface="Arial" panose="020B0604020202020204" pitchFamily="34" charset="0"/>
              <a:buChar char="•"/>
            </a:pPr>
            <a:endParaRPr lang="en-GB" sz="1800" b="0" i="0" u="none" strike="noStrike">
              <a:solidFill>
                <a:srgbClr val="000000"/>
              </a:solidFill>
              <a:effectLst/>
              <a:latin typeface="Metropolis" panose="00000500000000000000" pitchFamily="50" charset="0"/>
            </a:endParaRPr>
          </a:p>
          <a:p>
            <a:pPr algn="l" rtl="0" fontAlgn="base">
              <a:buFont typeface="Arial" panose="020B0604020202020204" pitchFamily="34" charset="0"/>
              <a:buChar char="•"/>
            </a:pPr>
            <a:r>
              <a:rPr lang="en-GB" sz="1800" b="0" i="0" u="none" strike="noStrike">
                <a:solidFill>
                  <a:srgbClr val="000000"/>
                </a:solidFill>
                <a:effectLst/>
                <a:latin typeface="Metropolis" panose="00000500000000000000" pitchFamily="50" charset="0"/>
              </a:rPr>
              <a:t>We received a large volume of feedback on both papers, with more detail captured in the WG paper.  </a:t>
            </a:r>
            <a:r>
              <a:rPr lang="en-US" sz="1800" b="0" i="0">
                <a:solidFill>
                  <a:srgbClr val="000000"/>
                </a:solidFill>
                <a:effectLst/>
                <a:latin typeface="Metropolis" panose="00000500000000000000" pitchFamily="50" charset="0"/>
              </a:rPr>
              <a:t>​</a:t>
            </a:r>
            <a:endParaRPr lang="en-US" sz="2000" b="0" i="0">
              <a:solidFill>
                <a:srgbClr val="000000"/>
              </a:solidFill>
              <a:effectLst/>
              <a:latin typeface="Arial" panose="020B0604020202020204" pitchFamily="34" charset="0"/>
            </a:endParaRPr>
          </a:p>
          <a:p>
            <a:pPr marL="0" indent="0"/>
            <a:endParaRPr lang="en-GB" sz="1900" dirty="0">
              <a:latin typeface="Metropolis"/>
              <a:cs typeface="Calibri"/>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Autofit/>
          </a:bodyPr>
          <a:lstStyle/>
          <a:p>
            <a:r>
              <a:rPr lang="en-GB" sz="3200" dirty="0"/>
              <a:t>5 – Consumer Control and Monitoring and Compliance – Feedback and Recommendations</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774630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a:xfrm>
            <a:off x="1901687" y="1075190"/>
            <a:ext cx="9827641" cy="5123998"/>
          </a:xfrm>
        </p:spPr>
        <p:txBody>
          <a:bodyPr>
            <a:normAutofit/>
          </a:bodyPr>
          <a:lstStyle/>
          <a:p>
            <a:r>
              <a:rPr lang="en-GB" sz="1600">
                <a:effectLst/>
                <a:latin typeface="Metropolis" panose="00000500000000000000" pitchFamily="50" charset="0"/>
                <a:ea typeface="Arial" panose="020B0604020202020204" pitchFamily="34" charset="0"/>
                <a:cs typeface="Arial" panose="020B0604020202020204" pitchFamily="34" charset="0"/>
              </a:rPr>
              <a:t>Customer experience guidelines – </a:t>
            </a:r>
            <a:r>
              <a:rPr lang="en-GB" sz="1600">
                <a:latin typeface="Metropolis" panose="00000500000000000000" pitchFamily="50" charset="0"/>
                <a:ea typeface="Arial" panose="020B0604020202020204" pitchFamily="34" charset="0"/>
              </a:rPr>
              <a:t>initial proposal was that guidance in the CEG regarding dashboards was sufficient.</a:t>
            </a:r>
          </a:p>
          <a:p>
            <a:pPr lvl="1"/>
            <a:r>
              <a:rPr lang="en-GB" sz="1400">
                <a:effectLst/>
                <a:latin typeface="Metropolis" panose="00000500000000000000" pitchFamily="50" charset="0"/>
                <a:ea typeface="Arial" panose="020B0604020202020204" pitchFamily="34" charset="0"/>
                <a:cs typeface="Arial" panose="020B0604020202020204" pitchFamily="34" charset="0"/>
              </a:rPr>
              <a:t>Feedback was mos</a:t>
            </a:r>
            <a:r>
              <a:rPr lang="en-GB" sz="1400">
                <a:latin typeface="Metropolis" panose="00000500000000000000" pitchFamily="50" charset="0"/>
                <a:ea typeface="Arial" panose="020B0604020202020204" pitchFamily="34" charset="0"/>
              </a:rPr>
              <a:t>tly supportive (2/3rds). We maintain the view that the current guidance in the CEGs regarding dashboards is sufficient, to be monitored throughout Wave 1. </a:t>
            </a:r>
          </a:p>
          <a:p>
            <a:r>
              <a:rPr lang="en-GB" sz="1600">
                <a:latin typeface="Metropolis" panose="00000500000000000000" pitchFamily="50" charset="0"/>
                <a:ea typeface="Arial" panose="020B0604020202020204" pitchFamily="34" charset="0"/>
              </a:rPr>
              <a:t>Access dashboards – proposed that ASPSPs must provide a dashboard to their customers, in line with the OB Standards. </a:t>
            </a:r>
          </a:p>
          <a:p>
            <a:pPr lvl="1"/>
            <a:r>
              <a:rPr lang="en-GB" sz="1400">
                <a:effectLst/>
                <a:latin typeface="Metropolis" panose="00000500000000000000" pitchFamily="50" charset="0"/>
                <a:ea typeface="Arial" panose="020B0604020202020204" pitchFamily="34" charset="0"/>
                <a:cs typeface="Arial" panose="020B0604020202020204" pitchFamily="34" charset="0"/>
              </a:rPr>
              <a:t>Feedback was mixed, with some relating to consent dashboards. We agree with the feedback that the choice should be left to the ASPSP to position the access dashboard wherever they believe it to be most appropriate, provided that it is within the parameters defined in the CEG. Other feedback is addressed in the paper and under consent dashboards. </a:t>
            </a:r>
          </a:p>
          <a:p>
            <a:r>
              <a:rPr lang="en-GB" sz="1600">
                <a:effectLst/>
                <a:latin typeface="Metropolis" panose="00000500000000000000" pitchFamily="50" charset="0"/>
                <a:ea typeface="Arial" panose="020B0604020202020204" pitchFamily="34" charset="0"/>
                <a:cs typeface="Arial" panose="020B0604020202020204" pitchFamily="34" charset="0"/>
              </a:rPr>
              <a:t>Consent dashboard</a:t>
            </a:r>
            <a:r>
              <a:rPr lang="en-GB" sz="1600">
                <a:latin typeface="Metropolis" panose="00000500000000000000" pitchFamily="50" charset="0"/>
                <a:ea typeface="Arial" panose="020B0604020202020204" pitchFamily="34" charset="0"/>
              </a:rPr>
              <a:t>s – proposed to replicate the requirements for consent dashboards as per the OB Standards. </a:t>
            </a:r>
          </a:p>
          <a:p>
            <a:pPr lvl="1"/>
            <a:r>
              <a:rPr lang="en-GB" sz="1400">
                <a:effectLst/>
                <a:latin typeface="Metropolis" panose="00000500000000000000" pitchFamily="50" charset="0"/>
                <a:ea typeface="Arial" panose="020B0604020202020204" pitchFamily="34" charset="0"/>
                <a:cs typeface="Arial" panose="020B0604020202020204" pitchFamily="34" charset="0"/>
              </a:rPr>
              <a:t>Feedback was mixed, with the main theme being pushback against the suggestion that dashboards must be provided by the PISP. We heard that it makes more sense for enable consumers to view and cancel mandates with their merchant. We agree with this feedback.</a:t>
            </a:r>
          </a:p>
          <a:p>
            <a:pPr lvl="2"/>
            <a:r>
              <a:rPr lang="en-GB" sz="1400">
                <a:effectLst/>
                <a:latin typeface="Metropolis" panose="00000500000000000000" pitchFamily="50" charset="0"/>
                <a:ea typeface="Arial" panose="020B0604020202020204" pitchFamily="34" charset="0"/>
                <a:cs typeface="Arial" panose="020B0604020202020204" pitchFamily="34" charset="0"/>
              </a:rPr>
              <a:t>ASPSPs and PISPs will be contracted parties under the MLA, and merchants who manage the PSU relationship are not contracted parties to the MLA. Our view is that if the PISP chooses to ‘flow down’ the mandate/responsibility to merchants or clients who manage the PSU relationship, that is a decision for each respective PISP, as they will maintain liability under the MLA. </a:t>
            </a:r>
          </a:p>
          <a:p>
            <a:pPr marL="914400" lvl="2" indent="0">
              <a:buNone/>
            </a:pPr>
            <a:endParaRPr lang="en-GB" sz="1400">
              <a:effectLst/>
              <a:latin typeface="Metropolis" panose="00000500000000000000" pitchFamily="50" charset="0"/>
              <a:ea typeface="Arial" panose="020B0604020202020204" pitchFamily="34" charset="0"/>
              <a:cs typeface="Arial" panose="020B0604020202020204" pitchFamily="34" charset="0"/>
            </a:endParaRPr>
          </a:p>
          <a:p>
            <a:endParaRPr lang="en-GB"/>
          </a:p>
          <a:p>
            <a:endParaRPr lang="en-GB"/>
          </a:p>
          <a:p>
            <a:endParaRPr lang="en-GB"/>
          </a:p>
          <a:p>
            <a:endParaRPr lang="en-GB"/>
          </a:p>
          <a:p>
            <a:endParaRPr lang="en-GB"/>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22</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p:txBody>
          <a:bodyPr/>
          <a:lstStyle/>
          <a:p>
            <a:r>
              <a:rPr lang="en-GB"/>
              <a:t>Consumer Control </a:t>
            </a:r>
          </a:p>
        </p:txBody>
      </p:sp>
    </p:spTree>
    <p:extLst>
      <p:ext uri="{BB962C8B-B14F-4D97-AF65-F5344CB8AC3E}">
        <p14:creationId xmlns:p14="http://schemas.microsoft.com/office/powerpoint/2010/main" val="31777677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a:xfrm>
            <a:off x="1901687" y="1075190"/>
            <a:ext cx="9827641" cy="5123998"/>
          </a:xfrm>
        </p:spPr>
        <p:txBody>
          <a:bodyPr>
            <a:normAutofit/>
          </a:bodyPr>
          <a:lstStyle/>
          <a:p>
            <a:r>
              <a:rPr lang="en-GB" sz="1600">
                <a:latin typeface="Metropolis" panose="00000500000000000000" pitchFamily="50" charset="0"/>
                <a:ea typeface="Arial" panose="020B0604020202020204" pitchFamily="34" charset="0"/>
              </a:rPr>
              <a:t>Clarity on who is paid on statements – we proposed that other than the requirement in the fraud workstream for ultimate creditor information to the ASPSP, no other requirement is included in the MLA to specify the information that must be provided, but guidance may assist. </a:t>
            </a:r>
          </a:p>
          <a:p>
            <a:pPr lvl="1"/>
            <a:r>
              <a:rPr lang="en-GB" sz="1400">
                <a:latin typeface="Metropolis" panose="00000500000000000000" pitchFamily="50" charset="0"/>
                <a:ea typeface="Arial" panose="020B0604020202020204" pitchFamily="34" charset="0"/>
              </a:rPr>
              <a:t>Two-thirds of respondents provided support or support in principle, with some citing the benefits of the proposal and supporting guidance, and the potential detriments of being overly prescriptive. Based on feedback, we retain the initial view and will consider guidance to support.</a:t>
            </a:r>
          </a:p>
          <a:p>
            <a:r>
              <a:rPr lang="en-GB" sz="1600">
                <a:effectLst/>
                <a:latin typeface="Metropolis" panose="00000500000000000000" pitchFamily="50" charset="0"/>
                <a:ea typeface="Arial" panose="020B0604020202020204" pitchFamily="34" charset="0"/>
                <a:cs typeface="Arial" panose="020B0604020202020204" pitchFamily="34" charset="0"/>
              </a:rPr>
              <a:t>Implementation implications – we sought feedback from the WG on the amount of development required. </a:t>
            </a:r>
          </a:p>
          <a:p>
            <a:pPr lvl="1"/>
            <a:r>
              <a:rPr lang="en-GB" sz="1600">
                <a:latin typeface="Metropolis" panose="00000500000000000000" pitchFamily="50" charset="0"/>
                <a:ea typeface="Arial" panose="020B0604020202020204" pitchFamily="34" charset="0"/>
              </a:rPr>
              <a:t>We received mixed feedback, with a key theme relating to development to provide PISP consent dashboards. Based on the feedback and amended view for consent dashboards, we hope this implementation concern is alleviated. </a:t>
            </a:r>
            <a:endParaRPr lang="en-GB" sz="1600">
              <a:effectLst/>
              <a:latin typeface="Metropolis" panose="00000500000000000000" pitchFamily="50" charset="0"/>
              <a:ea typeface="Arial" panose="020B0604020202020204" pitchFamily="34" charset="0"/>
              <a:cs typeface="Arial" panose="020B0604020202020204" pitchFamily="34" charset="0"/>
            </a:endParaRPr>
          </a:p>
          <a:p>
            <a:pPr marL="914400" lvl="2" indent="0">
              <a:buNone/>
            </a:pPr>
            <a:endParaRPr lang="en-GB" sz="1400">
              <a:effectLst/>
              <a:latin typeface="Metropolis" panose="00000500000000000000" pitchFamily="50" charset="0"/>
              <a:ea typeface="Arial" panose="020B0604020202020204" pitchFamily="34" charset="0"/>
              <a:cs typeface="Arial" panose="020B0604020202020204" pitchFamily="34" charset="0"/>
            </a:endParaRPr>
          </a:p>
          <a:p>
            <a:endParaRPr lang="en-GB"/>
          </a:p>
          <a:p>
            <a:endParaRPr lang="en-GB"/>
          </a:p>
          <a:p>
            <a:endParaRPr lang="en-GB"/>
          </a:p>
          <a:p>
            <a:endParaRPr lang="en-GB"/>
          </a:p>
          <a:p>
            <a:endParaRPr lang="en-GB"/>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23</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p:txBody>
          <a:bodyPr/>
          <a:lstStyle/>
          <a:p>
            <a:r>
              <a:rPr lang="en-GB"/>
              <a:t>Consumer Control </a:t>
            </a:r>
          </a:p>
        </p:txBody>
      </p:sp>
    </p:spTree>
    <p:extLst>
      <p:ext uri="{BB962C8B-B14F-4D97-AF65-F5344CB8AC3E}">
        <p14:creationId xmlns:p14="http://schemas.microsoft.com/office/powerpoint/2010/main" val="670886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a:xfrm>
            <a:off x="1901687" y="1075190"/>
            <a:ext cx="9827641" cy="5123998"/>
          </a:xfrm>
        </p:spPr>
        <p:txBody>
          <a:bodyPr>
            <a:normAutofit/>
          </a:bodyPr>
          <a:lstStyle/>
          <a:p>
            <a:r>
              <a:rPr lang="en-GB" sz="1600">
                <a:latin typeface="Metropolis" panose="00000500000000000000" pitchFamily="50" charset="0"/>
                <a:ea typeface="Arial" panose="020B0604020202020204" pitchFamily="34" charset="0"/>
              </a:rPr>
              <a:t>MI, additional data and annual attestation – we proposed to mandate the relevant MI in the OB Standards, a range of additional data from ASPSPs and PISPs and proposed annual attestation.</a:t>
            </a:r>
          </a:p>
          <a:p>
            <a:pPr lvl="1"/>
            <a:r>
              <a:rPr lang="en-GB" sz="1400">
                <a:latin typeface="Metropolis" panose="00000500000000000000" pitchFamily="50" charset="0"/>
                <a:ea typeface="Arial" panose="020B0604020202020204" pitchFamily="34" charset="0"/>
              </a:rPr>
              <a:t>Feedback was mixed but broadly supportive, with a wide range of feedback on different elements. A theme was that annual attestation should not be overly onerous, which we believe aligns with our initial proposal. More detail on the feedback, and our view in response is captured in the paper. </a:t>
            </a:r>
          </a:p>
          <a:p>
            <a:pPr lvl="1"/>
            <a:r>
              <a:rPr lang="en-GB" sz="1400">
                <a:latin typeface="Metropolis" panose="00000500000000000000" pitchFamily="50" charset="0"/>
                <a:ea typeface="Arial" panose="020B0604020202020204" pitchFamily="34" charset="0"/>
              </a:rPr>
              <a:t>Feedback was very helpful regarding necessary considerations, and we have retained the initial view of the proposal, noting more detail on elements will follow. </a:t>
            </a:r>
          </a:p>
          <a:p>
            <a:r>
              <a:rPr lang="en-GB" sz="1600">
                <a:effectLst/>
                <a:latin typeface="Metropolis" panose="00000500000000000000" pitchFamily="50" charset="0"/>
                <a:ea typeface="Arial" panose="020B0604020202020204" pitchFamily="34" charset="0"/>
                <a:cs typeface="Arial" panose="020B0604020202020204" pitchFamily="34" charset="0"/>
              </a:rPr>
              <a:t>Non-Compliance with the MLA – we outlined several proposals regarding identifying, investigating and potentially sanctioning non-compliance. </a:t>
            </a:r>
          </a:p>
          <a:p>
            <a:pPr lvl="1"/>
            <a:r>
              <a:rPr lang="en-GB" sz="1400">
                <a:effectLst/>
                <a:latin typeface="Metropolis" panose="00000500000000000000" pitchFamily="50" charset="0"/>
                <a:ea typeface="Arial" panose="020B0604020202020204" pitchFamily="34" charset="0"/>
                <a:cs typeface="Arial" panose="020B0604020202020204" pitchFamily="34" charset="0"/>
              </a:rPr>
              <a:t>Majority of respondents provided support or support in principle with additional comments and considerations. There was a recurring theme of ensuring proportionality, and we heard a range of considerations regarding additional detail, which are much appreciated. We have retained the view of the initial proposal, noting more detail on elements will follow. </a:t>
            </a:r>
          </a:p>
          <a:p>
            <a:r>
              <a:rPr lang="en-GB" sz="1600">
                <a:latin typeface="Metropolis" panose="00000500000000000000" pitchFamily="50" charset="0"/>
                <a:ea typeface="Arial" panose="020B0604020202020204" pitchFamily="34" charset="0"/>
              </a:rPr>
              <a:t>Audit Rights – we outlined proposals regarding the Operator having the ability to audit participants when it is not clear if a participant is complying or and an investigation is unable to determine the outcome.  </a:t>
            </a:r>
          </a:p>
          <a:p>
            <a:pPr lvl="1"/>
            <a:r>
              <a:rPr lang="en-GB" sz="1400">
                <a:effectLst/>
                <a:latin typeface="Metropolis" panose="00000500000000000000" pitchFamily="50" charset="0"/>
                <a:ea typeface="Arial" panose="020B0604020202020204" pitchFamily="34" charset="0"/>
                <a:cs typeface="Arial" panose="020B0604020202020204" pitchFamily="34" charset="0"/>
              </a:rPr>
              <a:t>Feedback was mixed, with the majority of respondents providing support in principle, alongside suggested additions or alterations. A theme was that costs should only be borne by participants if there ar</a:t>
            </a:r>
            <a:r>
              <a:rPr lang="en-GB" sz="1400">
                <a:latin typeface="Metropolis" panose="00000500000000000000" pitchFamily="50" charset="0"/>
                <a:ea typeface="Arial" panose="020B0604020202020204" pitchFamily="34" charset="0"/>
              </a:rPr>
              <a:t>e findings made against them. More detail in the paper. We have retained the view of the initial proposal. </a:t>
            </a:r>
            <a:endParaRPr lang="en-GB" sz="1400">
              <a:effectLst/>
              <a:latin typeface="Metropolis" panose="00000500000000000000" pitchFamily="50" charset="0"/>
              <a:ea typeface="Arial" panose="020B0604020202020204" pitchFamily="34" charset="0"/>
              <a:cs typeface="Arial" panose="020B0604020202020204" pitchFamily="34" charset="0"/>
            </a:endParaRPr>
          </a:p>
          <a:p>
            <a:endParaRPr lang="en-GB"/>
          </a:p>
          <a:p>
            <a:endParaRPr lang="en-GB"/>
          </a:p>
          <a:p>
            <a:endParaRPr lang="en-GB"/>
          </a:p>
          <a:p>
            <a:endParaRPr lang="en-GB"/>
          </a:p>
          <a:p>
            <a:endParaRPr lang="en-GB"/>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24</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a:xfrm>
            <a:off x="265043" y="1075190"/>
            <a:ext cx="1508893" cy="1681456"/>
          </a:xfrm>
        </p:spPr>
        <p:txBody>
          <a:bodyPr/>
          <a:lstStyle/>
          <a:p>
            <a:r>
              <a:rPr lang="en-GB"/>
              <a:t>Monitoring &amp; Compliance </a:t>
            </a:r>
          </a:p>
        </p:txBody>
      </p:sp>
    </p:spTree>
    <p:extLst>
      <p:ext uri="{BB962C8B-B14F-4D97-AF65-F5344CB8AC3E}">
        <p14:creationId xmlns:p14="http://schemas.microsoft.com/office/powerpoint/2010/main" val="4336917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267EE4-44C8-104F-2E09-202AAF810FE4}"/>
              </a:ext>
            </a:extLst>
          </p:cNvPr>
          <p:cNvSpPr>
            <a:spLocks noGrp="1"/>
          </p:cNvSpPr>
          <p:nvPr>
            <p:ph idx="1"/>
          </p:nvPr>
        </p:nvSpPr>
        <p:spPr>
          <a:xfrm>
            <a:off x="1842053" y="1075190"/>
            <a:ext cx="10025270" cy="5123998"/>
          </a:xfrm>
        </p:spPr>
        <p:txBody>
          <a:bodyPr>
            <a:normAutofit lnSpcReduction="10000"/>
          </a:bodyPr>
          <a:lstStyle/>
          <a:p>
            <a:r>
              <a:rPr lang="en-GB" sz="1600">
                <a:latin typeface="Metropolis" panose="00000500000000000000" pitchFamily="50" charset="0"/>
              </a:rPr>
              <a:t>Managing biller issues – we outlined proposals to address issues if problems arise with billers</a:t>
            </a:r>
          </a:p>
          <a:p>
            <a:pPr lvl="1"/>
            <a:r>
              <a:rPr lang="en-GB" sz="1400">
                <a:latin typeface="Metropolis" panose="00000500000000000000" pitchFamily="50" charset="0"/>
              </a:rPr>
              <a:t>The majority of respondents either agreed or agreed in principle with the proposals. Nonetheless, we received a range of feedback and additional suggestions to consider which is captured in the paper. A recurring theme was that consideration should also be given to an appropriate sanction in the event that an ASPSP regularly suspends payments to without demonstrating a reason for doing so within legislation, which we agree with. </a:t>
            </a:r>
          </a:p>
          <a:p>
            <a:pPr lvl="1"/>
            <a:r>
              <a:rPr lang="en-GB" sz="1400">
                <a:latin typeface="Metropolis" panose="00000500000000000000" pitchFamily="50" charset="0"/>
              </a:rPr>
              <a:t>Another theme was to ensure clear scenarios and steps were followed prior to the Operator taking action, alongside clear communication. We agree that a clear process is beneficial, however there cannot be an exhaustive list of each scenario as there will always be a possibility of a scenario that has not been previously considered. </a:t>
            </a:r>
          </a:p>
          <a:p>
            <a:r>
              <a:rPr lang="en-GB" sz="1600">
                <a:latin typeface="Metropolis" panose="00000500000000000000" pitchFamily="50" charset="0"/>
              </a:rPr>
              <a:t>Waivers to rules – We presented proposals for the Operator to manage exceptional issues with a waiver process</a:t>
            </a:r>
          </a:p>
          <a:p>
            <a:pPr lvl="1"/>
            <a:r>
              <a:rPr lang="en-GB" sz="1400">
                <a:latin typeface="Metropolis" panose="00000500000000000000" pitchFamily="50" charset="0"/>
              </a:rPr>
              <a:t>Majority supported in principle. Nonetheless, we received a range of feedback and suggestions. We received varied views on the process that should be followed to determine a waiver. Our view is that the Operator should be consistent in the principles it applies when considering whether to grant a waiver and should aim to be transparent, however there may be confidentiality grounds to consider. Every application should be taken on a case-by-case basis with the merits of the case determining when waivers are granted. </a:t>
            </a:r>
          </a:p>
          <a:p>
            <a:r>
              <a:rPr lang="en-GB" sz="1600">
                <a:latin typeface="Metropolis" panose="00000500000000000000" pitchFamily="50" charset="0"/>
              </a:rPr>
              <a:t>Other feedback and implementation implications</a:t>
            </a:r>
          </a:p>
          <a:p>
            <a:pPr lvl="1"/>
            <a:r>
              <a:rPr lang="en-GB" sz="1400">
                <a:latin typeface="Metropolis" panose="00000500000000000000" pitchFamily="50" charset="0"/>
              </a:rPr>
              <a:t>We heard a range of additional feedback which is addressed in the paper. We also received some pushback on the assumption that only the provision of data will require development. We appreciate the feedback but retain the view that the data is required to ensure compliance with the MLA. Participants will need to be fully compliant, unless a waiver is granted on a case-by-case basis. </a:t>
            </a:r>
            <a:endParaRPr lang="en-GB" sz="1400"/>
          </a:p>
          <a:p>
            <a:endParaRPr lang="en-GB"/>
          </a:p>
          <a:p>
            <a:endParaRPr lang="en-GB"/>
          </a:p>
          <a:p>
            <a:endParaRPr lang="en-GB"/>
          </a:p>
          <a:p>
            <a:endParaRPr lang="en-GB"/>
          </a:p>
        </p:txBody>
      </p:sp>
      <p:sp>
        <p:nvSpPr>
          <p:cNvPr id="3" name="Footer Placeholder 2">
            <a:extLst>
              <a:ext uri="{FF2B5EF4-FFF2-40B4-BE49-F238E27FC236}">
                <a16:creationId xmlns:a16="http://schemas.microsoft.com/office/drawing/2014/main" id="{74CB8F2D-E2CD-F568-5E22-A7A0ABFEFA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65A836-3E0F-A0B7-CD55-451C9F4037ED}"/>
              </a:ext>
            </a:extLst>
          </p:cNvPr>
          <p:cNvSpPr>
            <a:spLocks noGrp="1"/>
          </p:cNvSpPr>
          <p:nvPr>
            <p:ph type="sldNum" sz="quarter" idx="12"/>
          </p:nvPr>
        </p:nvSpPr>
        <p:spPr/>
        <p:txBody>
          <a:bodyPr/>
          <a:lstStyle/>
          <a:p>
            <a:fld id="{F7DBEFEF-2EF4-7341-AFBF-5942378A7132}" type="slidenum">
              <a:rPr lang="en-US" smtClean="0"/>
              <a:t>25</a:t>
            </a:fld>
            <a:endParaRPr lang="en-US"/>
          </a:p>
        </p:txBody>
      </p:sp>
      <p:sp>
        <p:nvSpPr>
          <p:cNvPr id="5" name="Date Placeholder 4">
            <a:extLst>
              <a:ext uri="{FF2B5EF4-FFF2-40B4-BE49-F238E27FC236}">
                <a16:creationId xmlns:a16="http://schemas.microsoft.com/office/drawing/2014/main" id="{02C33201-11AD-318D-73D4-26E61049C557}"/>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5348764-D648-2A26-F908-717D80F3B3E6}"/>
              </a:ext>
            </a:extLst>
          </p:cNvPr>
          <p:cNvSpPr>
            <a:spLocks noGrp="1"/>
          </p:cNvSpPr>
          <p:nvPr>
            <p:ph type="title"/>
          </p:nvPr>
        </p:nvSpPr>
        <p:spPr>
          <a:xfrm>
            <a:off x="265043" y="1075190"/>
            <a:ext cx="1508893" cy="1681456"/>
          </a:xfrm>
        </p:spPr>
        <p:txBody>
          <a:bodyPr/>
          <a:lstStyle/>
          <a:p>
            <a:r>
              <a:rPr lang="en-GB"/>
              <a:t>Monitoring &amp; Compliance </a:t>
            </a:r>
          </a:p>
        </p:txBody>
      </p:sp>
    </p:spTree>
    <p:extLst>
      <p:ext uri="{BB962C8B-B14F-4D97-AF65-F5344CB8AC3E}">
        <p14:creationId xmlns:p14="http://schemas.microsoft.com/office/powerpoint/2010/main" val="3505451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17/10/2024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Autofit/>
          </a:bodyPr>
          <a:lstStyle/>
          <a:p>
            <a:r>
              <a:rPr lang="en-GB" sz="3600"/>
              <a:t>Next Steps</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9" name="Content Placeholder 8">
            <a:extLst>
              <a:ext uri="{FF2B5EF4-FFF2-40B4-BE49-F238E27FC236}">
                <a16:creationId xmlns:a16="http://schemas.microsoft.com/office/drawing/2014/main" id="{3B478CFE-6D88-AD5B-89D2-348F67DBEAA8}"/>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1102980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AA54FD-2099-AB0B-A609-B7D886AC2671}"/>
              </a:ext>
            </a:extLst>
          </p:cNvPr>
          <p:cNvSpPr>
            <a:spLocks noGrp="1"/>
          </p:cNvSpPr>
          <p:nvPr>
            <p:ph idx="1"/>
          </p:nvPr>
        </p:nvSpPr>
        <p:spPr/>
        <p:txBody>
          <a:bodyPr>
            <a:normAutofit/>
          </a:bodyPr>
          <a:lstStyle/>
          <a:p>
            <a:r>
              <a:rPr lang="en-GB" b="1" dirty="0"/>
              <a:t>Friday 18 October</a:t>
            </a:r>
            <a:r>
              <a:rPr lang="en-GB" dirty="0"/>
              <a:t> (reminder)</a:t>
            </a:r>
          </a:p>
          <a:p>
            <a:pPr marL="0" indent="0">
              <a:buNone/>
            </a:pPr>
            <a:r>
              <a:rPr lang="en-GB" dirty="0"/>
              <a:t>Feedback on MLA Operational Resilience and Change Management</a:t>
            </a:r>
          </a:p>
          <a:p>
            <a:pPr marL="0" indent="0">
              <a:buNone/>
            </a:pPr>
            <a:endParaRPr lang="en-GB" b="1" dirty="0">
              <a:highlight>
                <a:srgbClr val="FFFF00"/>
              </a:highlight>
            </a:endParaRPr>
          </a:p>
          <a:p>
            <a:pPr marL="0" indent="0">
              <a:buNone/>
            </a:pPr>
            <a:r>
              <a:rPr lang="en-GB" b="1" dirty="0">
                <a:highlight>
                  <a:srgbClr val="FFFF00"/>
                </a:highlight>
              </a:rPr>
              <a:t>New asks</a:t>
            </a:r>
          </a:p>
          <a:p>
            <a:r>
              <a:rPr lang="en-GB" b="1" dirty="0"/>
              <a:t>Friday 1 November</a:t>
            </a:r>
          </a:p>
          <a:p>
            <a:pPr marL="0" indent="0">
              <a:buNone/>
            </a:pPr>
            <a:r>
              <a:rPr lang="en-GB" dirty="0"/>
              <a:t>Feedback on MLA Access and Participation</a:t>
            </a:r>
          </a:p>
          <a:p>
            <a:pPr marL="0" indent="0">
              <a:buNone/>
            </a:pPr>
            <a:r>
              <a:rPr lang="en-GB" dirty="0"/>
              <a:t>Feedback on MLA Operator Risk Mitigation (Not Discussed Today – paper circulated in pack) </a:t>
            </a:r>
          </a:p>
          <a:p>
            <a:pPr marL="0" indent="0">
              <a:buNone/>
            </a:pPr>
            <a:endParaRPr lang="en-GB" dirty="0"/>
          </a:p>
          <a:p>
            <a:pPr marL="0" indent="0">
              <a:buNone/>
            </a:pPr>
            <a:endParaRPr lang="en-GB" dirty="0"/>
          </a:p>
        </p:txBody>
      </p:sp>
      <p:sp>
        <p:nvSpPr>
          <p:cNvPr id="3" name="Footer Placeholder 2">
            <a:extLst>
              <a:ext uri="{FF2B5EF4-FFF2-40B4-BE49-F238E27FC236}">
                <a16:creationId xmlns:a16="http://schemas.microsoft.com/office/drawing/2014/main" id="{C2174C39-D389-3463-90AD-CE9C25758B4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115B3A-EE24-E3FC-D2A7-4B6705390979}"/>
              </a:ext>
            </a:extLst>
          </p:cNvPr>
          <p:cNvSpPr>
            <a:spLocks noGrp="1"/>
          </p:cNvSpPr>
          <p:nvPr>
            <p:ph type="sldNum" sz="quarter" idx="12"/>
          </p:nvPr>
        </p:nvSpPr>
        <p:spPr/>
        <p:txBody>
          <a:bodyPr/>
          <a:lstStyle/>
          <a:p>
            <a:fld id="{F7DBEFEF-2EF4-7341-AFBF-5942378A7132}" type="slidenum">
              <a:rPr lang="en-US" smtClean="0"/>
              <a:t>27</a:t>
            </a:fld>
            <a:endParaRPr lang="en-US"/>
          </a:p>
        </p:txBody>
      </p:sp>
      <p:sp>
        <p:nvSpPr>
          <p:cNvPr id="5" name="Date Placeholder 4">
            <a:extLst>
              <a:ext uri="{FF2B5EF4-FFF2-40B4-BE49-F238E27FC236}">
                <a16:creationId xmlns:a16="http://schemas.microsoft.com/office/drawing/2014/main" id="{A971FDED-7AFA-8910-CE8F-447748FFC3D8}"/>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40122B67-440B-B560-98BA-8D0CB2108D04}"/>
              </a:ext>
            </a:extLst>
          </p:cNvPr>
          <p:cNvSpPr>
            <a:spLocks noGrp="1"/>
          </p:cNvSpPr>
          <p:nvPr>
            <p:ph type="title"/>
          </p:nvPr>
        </p:nvSpPr>
        <p:spPr/>
        <p:txBody>
          <a:bodyPr/>
          <a:lstStyle/>
          <a:p>
            <a:r>
              <a:rPr lang="en-GB" dirty="0"/>
              <a:t>Asks / Deadlines</a:t>
            </a:r>
            <a:br>
              <a:rPr lang="en-GB" dirty="0"/>
            </a:br>
            <a:endParaRPr lang="en-GB" dirty="0">
              <a:highlight>
                <a:srgbClr val="FFFF00"/>
              </a:highlight>
            </a:endParaRPr>
          </a:p>
        </p:txBody>
      </p:sp>
      <p:pic>
        <p:nvPicPr>
          <p:cNvPr id="8" name="Picture 7">
            <a:extLst>
              <a:ext uri="{FF2B5EF4-FFF2-40B4-BE49-F238E27FC236}">
                <a16:creationId xmlns:a16="http://schemas.microsoft.com/office/drawing/2014/main" id="{889AD53B-10EB-24DD-3E64-5CEFE89A580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271902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45889-355C-53AF-0465-B317AC107ADA}"/>
              </a:ext>
            </a:extLst>
          </p:cNvPr>
          <p:cNvSpPr>
            <a:spLocks noGrp="1"/>
          </p:cNvSpPr>
          <p:nvPr>
            <p:ph type="title"/>
          </p:nvPr>
        </p:nvSpPr>
        <p:spPr/>
        <p:txBody>
          <a:bodyPr/>
          <a:lstStyle/>
          <a:p>
            <a:r>
              <a:rPr lang="en-GB"/>
              <a:t>End of Slides</a:t>
            </a:r>
          </a:p>
        </p:txBody>
      </p:sp>
      <p:sp>
        <p:nvSpPr>
          <p:cNvPr id="4" name="Footer Placeholder 3">
            <a:extLst>
              <a:ext uri="{FF2B5EF4-FFF2-40B4-BE49-F238E27FC236}">
                <a16:creationId xmlns:a16="http://schemas.microsoft.com/office/drawing/2014/main" id="{CD751069-C450-1AF8-D7BA-09DDD2A21CA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2D75FF7-BAB0-02C1-D336-FFD5E61C2C05}"/>
              </a:ext>
            </a:extLst>
          </p:cNvPr>
          <p:cNvSpPr>
            <a:spLocks noGrp="1"/>
          </p:cNvSpPr>
          <p:nvPr>
            <p:ph type="sldNum" sz="quarter" idx="12"/>
          </p:nvPr>
        </p:nvSpPr>
        <p:spPr/>
        <p:txBody>
          <a:bodyPr/>
          <a:lstStyle/>
          <a:p>
            <a:fld id="{F7DBEFEF-2EF4-7341-AFBF-5942378A7132}" type="slidenum">
              <a:rPr lang="en-US" smtClean="0"/>
              <a:t>28</a:t>
            </a:fld>
            <a:endParaRPr lang="en-US"/>
          </a:p>
        </p:txBody>
      </p:sp>
      <p:sp>
        <p:nvSpPr>
          <p:cNvPr id="6" name="Date Placeholder 5">
            <a:extLst>
              <a:ext uri="{FF2B5EF4-FFF2-40B4-BE49-F238E27FC236}">
                <a16:creationId xmlns:a16="http://schemas.microsoft.com/office/drawing/2014/main" id="{DCB9065E-5545-5A39-2124-63907A51B3FA}"/>
              </a:ext>
            </a:extLst>
          </p:cNvPr>
          <p:cNvSpPr>
            <a:spLocks noGrp="1"/>
          </p:cNvSpPr>
          <p:nvPr>
            <p:ph type="dt" sz="half" idx="2"/>
          </p:nvPr>
        </p:nvSpPr>
        <p:spPr/>
        <p:txBody>
          <a:bodyPr/>
          <a:lstStyle/>
          <a:p>
            <a:fld id="{AA5A0BD0-3E03-1241-9F3E-700967695CEA}" type="datetime1">
              <a:rPr lang="en-GB" smtClean="0"/>
              <a:t>17/10/2024</a:t>
            </a:fld>
            <a:endParaRPr lang="en-US">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9E1ECB28-893F-1D33-0A06-C36ABD2F77B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620569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400443" y="800310"/>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fld id="{962566D9-27CF-406E-9225-F92FEB7BFB37}" type="slidenum">
              <a:rPr lang="en-GB" smtClean="0"/>
              <a:t>3</a:t>
            </a:fld>
            <a:endParaRPr lang="en-GB"/>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10786636" cy="3794125"/>
          </a:xfrm>
        </p:spPr>
        <p:txBody>
          <a:bodyPr vert="horz" lIns="91440" tIns="45720" rIns="91440" bIns="45720" rtlCol="0" anchor="t">
            <a:noAutofit/>
          </a:bodyPr>
          <a:lstStyle/>
          <a:p>
            <a:pPr marL="0" indent="0">
              <a:lnSpc>
                <a:spcPct val="100000"/>
              </a:lnSpc>
              <a:spcBef>
                <a:spcPts val="600"/>
              </a:spcBef>
              <a:buNone/>
            </a:pPr>
            <a:r>
              <a:rPr lang="en-GB" sz="1800" b="1" u="sng">
                <a:latin typeface="Metropolis"/>
                <a:ea typeface="Calibri"/>
                <a:cs typeface="Calibri"/>
              </a:rPr>
              <a:t>Virtual Meeting Etiquette</a:t>
            </a:r>
            <a:r>
              <a:rPr lang="en-GB" sz="1800">
                <a:latin typeface="Metropolis"/>
                <a:ea typeface="Calibri"/>
                <a:cs typeface="Calibri"/>
              </a:rPr>
              <a:t>: </a:t>
            </a:r>
            <a:r>
              <a:rPr lang="en-GB" sz="1600">
                <a:latin typeface="Metropolis"/>
                <a:ea typeface="Calibri"/>
                <a:cs typeface="Calibri"/>
              </a:rPr>
              <a:t>please turn on your camera if possible and please turn off your mic when you are not speaking. Please kindly raise your 'virtual hand' if you would like to speak, and state your affiliation first, or you can type your questions in Chat. </a:t>
            </a:r>
            <a:endParaRPr lang="en-GB" sz="1600">
              <a:latin typeface="Metropolis"/>
            </a:endParaRPr>
          </a:p>
          <a:p>
            <a:pPr marL="0" indent="0">
              <a:spcBef>
                <a:spcPts val="600"/>
              </a:spcBef>
              <a:buNone/>
            </a:pPr>
            <a:r>
              <a:rPr lang="en-GB" sz="1800" b="1" u="sng">
                <a:latin typeface="Metropolis"/>
                <a:cs typeface="Arial"/>
              </a:rPr>
              <a:t>Competition Law</a:t>
            </a:r>
            <a:r>
              <a:rPr lang="en-GB" b="1" u="sng">
                <a:latin typeface="Metropolis"/>
                <a:cs typeface="Arial"/>
              </a:rPr>
              <a:t> and Conflicts of Interest</a:t>
            </a:r>
            <a:r>
              <a:rPr lang="en-GB" sz="1800" b="1" u="sng">
                <a:latin typeface="Metropolis"/>
                <a:cs typeface="Arial"/>
              </a:rPr>
              <a:t>: </a:t>
            </a:r>
            <a:endParaRPr lang="en-GB">
              <a:latin typeface="Metropolis"/>
              <a:ea typeface="Calibri"/>
              <a:cs typeface="Arial"/>
            </a:endParaRPr>
          </a:p>
          <a:p>
            <a:pPr marL="285750" indent="-285750">
              <a:lnSpc>
                <a:spcPct val="100000"/>
              </a:lnSpc>
              <a:spcBef>
                <a:spcPts val="600"/>
              </a:spcBef>
            </a:pPr>
            <a:r>
              <a:rPr lang="en-GB" sz="16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600">
                <a:latin typeface="Metropolis"/>
                <a:cs typeface="Arial"/>
              </a:rPr>
              <a:t>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You can and should share your expertise about the matters that are specific to today’s agenda and can talk about matters that are public.</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If any topic is raised which you feel uncomfortable discussing, please make this known and we will immediately adjourn discussions on that point.</a:t>
            </a:r>
          </a:p>
          <a:p>
            <a:pPr marL="285750" indent="-285750">
              <a:spcBef>
                <a:spcPts val="600"/>
              </a:spcBef>
            </a:pPr>
            <a:r>
              <a:rPr lang="en-GB" sz="1600">
                <a:latin typeface="Metropolis"/>
                <a:ea typeface="Calibri"/>
                <a:cs typeface="Arial"/>
              </a:rPr>
              <a:t>If you consider that you or your organisation is or likely to be affected by a conflict of interest(s), you should make this known to the Chair promptly and you should excuse yourself from any discussions where your declared conflict of interest might adversely affect your ability to provide impartial input</a:t>
            </a:r>
          </a:p>
        </p:txBody>
      </p:sp>
      <p:pic>
        <p:nvPicPr>
          <p:cNvPr id="4" name="Picture 3">
            <a:extLst>
              <a:ext uri="{FF2B5EF4-FFF2-40B4-BE49-F238E27FC236}">
                <a16:creationId xmlns:a16="http://schemas.microsoft.com/office/drawing/2014/main" id="{8DF9C675-7D62-1EBD-4AA0-5D8DCD3ADA1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09997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D603A41-09F3-02A9-0E45-B282FBBC5E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63405A-31F1-02F8-E273-198882FE77CE}"/>
              </a:ext>
            </a:extLst>
          </p:cNvPr>
          <p:cNvSpPr>
            <a:spLocks noGrp="1"/>
          </p:cNvSpPr>
          <p:nvPr>
            <p:ph type="sldNum" sz="quarter" idx="12"/>
          </p:nvPr>
        </p:nvSpPr>
        <p:spPr/>
        <p:txBody>
          <a:bodyPr/>
          <a:lstStyle/>
          <a:p>
            <a:fld id="{F7DBEFEF-2EF4-7341-AFBF-5942378A7132}" type="slidenum">
              <a:rPr lang="en-US" smtClean="0"/>
              <a:t>4</a:t>
            </a:fld>
            <a:endParaRPr lang="en-US"/>
          </a:p>
        </p:txBody>
      </p:sp>
      <p:sp>
        <p:nvSpPr>
          <p:cNvPr id="5" name="Date Placeholder 4">
            <a:extLst>
              <a:ext uri="{FF2B5EF4-FFF2-40B4-BE49-F238E27FC236}">
                <a16:creationId xmlns:a16="http://schemas.microsoft.com/office/drawing/2014/main" id="{D9E06AA9-B88B-1AC0-46F3-0CBE90CB9E16}"/>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CC8E33A-AC79-C97C-6ACB-FCDF682B7EF0}"/>
              </a:ext>
            </a:extLst>
          </p:cNvPr>
          <p:cNvSpPr>
            <a:spLocks noGrp="1"/>
          </p:cNvSpPr>
          <p:nvPr>
            <p:ph type="title"/>
          </p:nvPr>
        </p:nvSpPr>
        <p:spPr/>
        <p:txBody>
          <a:bodyPr/>
          <a:lstStyle/>
          <a:p>
            <a:r>
              <a:rPr lang="en-GB"/>
              <a:t>Action Tracker: Open Actions</a:t>
            </a:r>
          </a:p>
        </p:txBody>
      </p:sp>
      <p:sp>
        <p:nvSpPr>
          <p:cNvPr id="8" name="Rectangle 1">
            <a:extLst>
              <a:ext uri="{FF2B5EF4-FFF2-40B4-BE49-F238E27FC236}">
                <a16:creationId xmlns:a16="http://schemas.microsoft.com/office/drawing/2014/main" id="{89ED21CF-173B-F2B0-7D25-F94E790B27DE}"/>
              </a:ext>
            </a:extLst>
          </p:cNvPr>
          <p:cNvSpPr>
            <a:spLocks noChangeArrowheads="1"/>
          </p:cNvSpPr>
          <p:nvPr/>
        </p:nvSpPr>
        <p:spPr bwMode="auto">
          <a:xfrm>
            <a:off x="-5503113" y="0"/>
            <a:ext cx="2191410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10" name="Graphic 9" descr="Train Tracks with solid fill">
            <a:extLst>
              <a:ext uri="{FF2B5EF4-FFF2-40B4-BE49-F238E27FC236}">
                <a16:creationId xmlns:a16="http://schemas.microsoft.com/office/drawing/2014/main" id="{B650814F-07D2-A400-C9C1-B437E24B551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8046" y="2143535"/>
            <a:ext cx="914400" cy="914400"/>
          </a:xfrm>
          <a:prstGeom prst="rect">
            <a:avLst/>
          </a:prstGeom>
        </p:spPr>
      </p:pic>
      <p:pic>
        <p:nvPicPr>
          <p:cNvPr id="9" name="Picture 8" descr="A white text on a black background&#10;&#10;Description automatically generated">
            <a:extLst>
              <a:ext uri="{FF2B5EF4-FFF2-40B4-BE49-F238E27FC236}">
                <a16:creationId xmlns:a16="http://schemas.microsoft.com/office/drawing/2014/main" id="{6A907CE1-3CD9-9772-AFA7-DB2FCDCF02D0}"/>
              </a:ext>
            </a:extLst>
          </p:cNvPr>
          <p:cNvPicPr>
            <a:picLocks noChangeAspect="1"/>
          </p:cNvPicPr>
          <p:nvPr/>
        </p:nvPicPr>
        <p:blipFill>
          <a:blip r:embed="rId5">
            <a:clrChange>
              <a:clrFrom>
                <a:srgbClr val="000000"/>
              </a:clrFrom>
              <a:clrTo>
                <a:srgbClr val="000000">
                  <a:alpha val="0"/>
                </a:srgbClr>
              </a:clrTo>
            </a:clrChange>
          </a:blip>
          <a:stretch>
            <a:fillRect/>
          </a:stretch>
        </p:blipFill>
        <p:spPr>
          <a:xfrm>
            <a:off x="10026326" y="78180"/>
            <a:ext cx="1283335" cy="394970"/>
          </a:xfrm>
          <a:prstGeom prst="rect">
            <a:avLst/>
          </a:prstGeom>
        </p:spPr>
      </p:pic>
      <p:graphicFrame>
        <p:nvGraphicFramePr>
          <p:cNvPr id="2" name="Table 1">
            <a:extLst>
              <a:ext uri="{FF2B5EF4-FFF2-40B4-BE49-F238E27FC236}">
                <a16:creationId xmlns:a16="http://schemas.microsoft.com/office/drawing/2014/main" id="{0C8F1D82-8747-50C8-9775-CA4272E8EB83}"/>
              </a:ext>
            </a:extLst>
          </p:cNvPr>
          <p:cNvGraphicFramePr>
            <a:graphicFrameLocks noGrp="1"/>
          </p:cNvGraphicFramePr>
          <p:nvPr>
            <p:extLst>
              <p:ext uri="{D42A27DB-BD31-4B8C-83A1-F6EECF244321}">
                <p14:modId xmlns:p14="http://schemas.microsoft.com/office/powerpoint/2010/main" val="1969738182"/>
              </p:ext>
            </p:extLst>
          </p:nvPr>
        </p:nvGraphicFramePr>
        <p:xfrm>
          <a:off x="2199861" y="795131"/>
          <a:ext cx="8342242" cy="5264052"/>
        </p:xfrm>
        <a:graphic>
          <a:graphicData uri="http://schemas.openxmlformats.org/drawingml/2006/table">
            <a:tbl>
              <a:tblPr firstRow="1" firstCol="1" bandRow="1">
                <a:tableStyleId>{5C22544A-7EE6-4342-B048-85BDC9FD1C3A}</a:tableStyleId>
              </a:tblPr>
              <a:tblGrid>
                <a:gridCol w="3461057">
                  <a:extLst>
                    <a:ext uri="{9D8B030D-6E8A-4147-A177-3AD203B41FA5}">
                      <a16:colId xmlns:a16="http://schemas.microsoft.com/office/drawing/2014/main" val="3362040434"/>
                    </a:ext>
                  </a:extLst>
                </a:gridCol>
                <a:gridCol w="1543493">
                  <a:extLst>
                    <a:ext uri="{9D8B030D-6E8A-4147-A177-3AD203B41FA5}">
                      <a16:colId xmlns:a16="http://schemas.microsoft.com/office/drawing/2014/main" val="1584687392"/>
                    </a:ext>
                  </a:extLst>
                </a:gridCol>
                <a:gridCol w="1184972">
                  <a:extLst>
                    <a:ext uri="{9D8B030D-6E8A-4147-A177-3AD203B41FA5}">
                      <a16:colId xmlns:a16="http://schemas.microsoft.com/office/drawing/2014/main" val="2367902178"/>
                    </a:ext>
                  </a:extLst>
                </a:gridCol>
                <a:gridCol w="913385">
                  <a:extLst>
                    <a:ext uri="{9D8B030D-6E8A-4147-A177-3AD203B41FA5}">
                      <a16:colId xmlns:a16="http://schemas.microsoft.com/office/drawing/2014/main" val="866491166"/>
                    </a:ext>
                  </a:extLst>
                </a:gridCol>
                <a:gridCol w="1239335">
                  <a:extLst>
                    <a:ext uri="{9D8B030D-6E8A-4147-A177-3AD203B41FA5}">
                      <a16:colId xmlns:a16="http://schemas.microsoft.com/office/drawing/2014/main" val="164807363"/>
                    </a:ext>
                  </a:extLst>
                </a:gridCol>
              </a:tblGrid>
              <a:tr h="453246">
                <a:tc>
                  <a:txBody>
                    <a:bodyPr/>
                    <a:lstStyle/>
                    <a:p>
                      <a:pPr>
                        <a:lnSpc>
                          <a:spcPct val="107000"/>
                        </a:lnSpc>
                        <a:spcAft>
                          <a:spcPts val="800"/>
                        </a:spcAft>
                      </a:pPr>
                      <a:r>
                        <a:rPr lang="en-GB" sz="1200">
                          <a:effectLst/>
                        </a:rPr>
                        <a:t>Action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Owner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Origin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200">
                          <a:effectLst/>
                        </a:rPr>
                        <a:t>Due Date</a:t>
                      </a:r>
                      <a:endParaRPr lang="en-GB"/>
                    </a:p>
                  </a:txBody>
                  <a:tcPr marL="68580" marR="68580" marT="0" marB="0"/>
                </a:tc>
                <a:tc>
                  <a:txBody>
                    <a:bodyPr/>
                    <a:lstStyle/>
                    <a:p>
                      <a:pPr>
                        <a:lnSpc>
                          <a:spcPct val="107000"/>
                        </a:lnSpc>
                        <a:spcAft>
                          <a:spcPts val="800"/>
                        </a:spcAft>
                      </a:pPr>
                      <a:r>
                        <a:rPr lang="en-GB" sz="1200">
                          <a:effectLst/>
                        </a:rPr>
                        <a:t>Status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69409666"/>
                  </a:ext>
                </a:extLst>
              </a:tr>
              <a:tr h="1149766">
                <a:tc>
                  <a:txBody>
                    <a:bodyPr/>
                    <a:lstStyle/>
                    <a:p>
                      <a:pPr>
                        <a:lnSpc>
                          <a:spcPct val="107000"/>
                        </a:lnSpc>
                        <a:spcAft>
                          <a:spcPts val="800"/>
                        </a:spcAft>
                        <a:tabLst>
                          <a:tab pos="457200" algn="l"/>
                        </a:tabLst>
                      </a:pPr>
                      <a:r>
                        <a:rPr lang="en-US" sz="1200">
                          <a:effectLst/>
                        </a:rPr>
                        <a:t>Feedback on Legal Sub-Group – ASPSPs and TPPs to discuss/agree who you wish to be the 3 representatives from each sector​.</a:t>
                      </a:r>
                      <a:endParaRPr lang="en-GB" sz="1100">
                        <a:effectLst/>
                      </a:endParaRPr>
                    </a:p>
                    <a:p>
                      <a:pPr>
                        <a:lnSpc>
                          <a:spcPct val="107000"/>
                        </a:lnSpc>
                        <a:spcAft>
                          <a:spcPts val="800"/>
                        </a:spcAft>
                        <a:tabLst>
                          <a:tab pos="457200" algn="l"/>
                        </a:tabLst>
                      </a:pP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7 October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Closed</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93736375"/>
                  </a:ext>
                </a:extLst>
              </a:tr>
              <a:tr h="685714">
                <a:tc>
                  <a:txBody>
                    <a:bodyPr/>
                    <a:lstStyle/>
                    <a:p>
                      <a:pPr>
                        <a:lnSpc>
                          <a:spcPct val="107000"/>
                        </a:lnSpc>
                        <a:spcAft>
                          <a:spcPts val="800"/>
                        </a:spcAft>
                        <a:tabLst>
                          <a:tab pos="457200" algn="l"/>
                        </a:tabLst>
                      </a:pPr>
                      <a:r>
                        <a:rPr lang="en-GB" sz="1200">
                          <a:effectLst/>
                        </a:rPr>
                        <a:t>Any further feedback on the MLA Operator Options and Evaluation Criteria​</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11 October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Closed</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23072597"/>
                  </a:ext>
                </a:extLst>
              </a:tr>
              <a:tr h="685714">
                <a:tc>
                  <a:txBody>
                    <a:bodyPr/>
                    <a:lstStyle/>
                    <a:p>
                      <a:pPr>
                        <a:lnSpc>
                          <a:spcPct val="107000"/>
                        </a:lnSpc>
                        <a:spcAft>
                          <a:spcPts val="800"/>
                        </a:spcAft>
                        <a:tabLst>
                          <a:tab pos="457200" algn="l"/>
                        </a:tabLst>
                      </a:pPr>
                      <a:r>
                        <a:rPr lang="en-GB" sz="1200">
                          <a:effectLst/>
                        </a:rPr>
                        <a:t>Feedback on MLA Operational Resilience and Change Management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17 October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0403484"/>
                  </a:ext>
                </a:extLst>
              </a:tr>
              <a:tr h="918183">
                <a:tc>
                  <a:txBody>
                    <a:bodyPr/>
                    <a:lstStyle/>
                    <a:p>
                      <a:pPr>
                        <a:lnSpc>
                          <a:spcPct val="107000"/>
                        </a:lnSpc>
                        <a:spcAft>
                          <a:spcPts val="800"/>
                        </a:spcAft>
                      </a:pPr>
                      <a:r>
                        <a:rPr lang="en-GB" sz="1200">
                          <a:effectLst/>
                        </a:rPr>
                        <a:t>Note the dissent regarding exlcusion of a participant from the LSG with JROC at the next JROC meeting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Secretariat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03 October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Closed</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08859873"/>
                  </a:ext>
                </a:extLst>
              </a:tr>
              <a:tr h="918183">
                <a:tc>
                  <a:txBody>
                    <a:bodyPr/>
                    <a:lstStyle/>
                    <a:p>
                      <a:pPr>
                        <a:lnSpc>
                          <a:spcPct val="107000"/>
                        </a:lnSpc>
                        <a:spcAft>
                          <a:spcPts val="800"/>
                        </a:spcAft>
                      </a:pPr>
                      <a:r>
                        <a:rPr lang="en-GB" sz="1200">
                          <a:effectLst/>
                        </a:rPr>
                        <a:t>Secretariat to provide an anonymised comprehensive summary of MLA Operator feedback to the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Secretariat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17 October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98353642"/>
                  </a:ext>
                </a:extLst>
              </a:tr>
              <a:tr h="453246">
                <a:tc>
                  <a:txBody>
                    <a:bodyPr/>
                    <a:lstStyle/>
                    <a:p>
                      <a:pPr>
                        <a:lnSpc>
                          <a:spcPct val="107000"/>
                        </a:lnSpc>
                        <a:spcAft>
                          <a:spcPts val="800"/>
                        </a:spcAft>
                      </a:pPr>
                      <a:r>
                        <a:rPr lang="en-GB" sz="1200">
                          <a:effectLst/>
                        </a:rPr>
                        <a:t>Secretariat to consider consumer testing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Secretariat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3 Oct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latin typeface="Calibri" panose="020F0502020204030204" pitchFamily="34" charset="0"/>
                          <a:ea typeface="Calibri" panose="020F0502020204030204" pitchFamily="34" charset="0"/>
                          <a:cs typeface="Arial" panose="020B0604020202020204" pitchFamily="34" charset="0"/>
                        </a:rPr>
                        <a:t>November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62944898"/>
                  </a:ext>
                </a:extLst>
              </a:tr>
            </a:tbl>
          </a:graphicData>
        </a:graphic>
      </p:graphicFrame>
    </p:spTree>
    <p:extLst>
      <p:ext uri="{BB962C8B-B14F-4D97-AF65-F5344CB8AC3E}">
        <p14:creationId xmlns:p14="http://schemas.microsoft.com/office/powerpoint/2010/main" val="1205532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36B2E95-5859-B077-BDDB-D90354D6A5F9}"/>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552D2006-3EC4-D6D5-F637-DD2792291E19}"/>
              </a:ext>
            </a:extLst>
          </p:cNvPr>
          <p:cNvSpPr>
            <a:spLocks noGrp="1"/>
          </p:cNvSpPr>
          <p:nvPr>
            <p:ph type="sldNum" sz="quarter" idx="12"/>
          </p:nvPr>
        </p:nvSpPr>
        <p:spPr/>
        <p:txBody>
          <a:bodyPr/>
          <a:lstStyle/>
          <a:p>
            <a:fld id="{F7DBEFEF-2EF4-7341-AFBF-5942378A7132}" type="slidenum">
              <a:rPr lang="en-US" smtClean="0"/>
              <a:t>5</a:t>
            </a:fld>
            <a:endParaRPr lang="en-US"/>
          </a:p>
        </p:txBody>
      </p:sp>
      <p:sp>
        <p:nvSpPr>
          <p:cNvPr id="4" name="Date Placeholder 3">
            <a:extLst>
              <a:ext uri="{FF2B5EF4-FFF2-40B4-BE49-F238E27FC236}">
                <a16:creationId xmlns:a16="http://schemas.microsoft.com/office/drawing/2014/main" id="{0DB2934D-163E-F07A-ED28-ED9CA8997A53}"/>
              </a:ext>
            </a:extLst>
          </p:cNvPr>
          <p:cNvSpPr>
            <a:spLocks noGrp="1"/>
          </p:cNvSpPr>
          <p:nvPr>
            <p:ph type="dt" sz="half" idx="2"/>
          </p:nvPr>
        </p:nvSpPr>
        <p:spPr/>
        <p:txBody>
          <a:bodyPr/>
          <a:lstStyle/>
          <a:p>
            <a:fld id="{8847B666-15D2-B946-9531-77A749B5F469}"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AA2F4A0-D7A0-3133-04C5-9D383900D42F}"/>
              </a:ext>
            </a:extLst>
          </p:cNvPr>
          <p:cNvSpPr>
            <a:spLocks noGrp="1"/>
          </p:cNvSpPr>
          <p:nvPr>
            <p:ph type="ctrTitle"/>
          </p:nvPr>
        </p:nvSpPr>
        <p:spPr/>
        <p:txBody>
          <a:bodyPr/>
          <a:lstStyle/>
          <a:p>
            <a:r>
              <a:rPr lang="en-GB" dirty="0">
                <a:latin typeface="Metropolis Black"/>
              </a:rPr>
              <a:t>2- Legal Sub-Group (LSG)</a:t>
            </a:r>
            <a:endParaRPr lang="en-GB" dirty="0"/>
          </a:p>
        </p:txBody>
      </p:sp>
      <p:sp>
        <p:nvSpPr>
          <p:cNvPr id="11" name="Rectangle: Rounded Corners 10">
            <a:extLst>
              <a:ext uri="{FF2B5EF4-FFF2-40B4-BE49-F238E27FC236}">
                <a16:creationId xmlns:a16="http://schemas.microsoft.com/office/drawing/2014/main" id="{5CF55521-3C51-8CA9-A773-F6FD2C6D0758}"/>
              </a:ext>
            </a:extLst>
          </p:cNvPr>
          <p:cNvSpPr/>
          <p:nvPr/>
        </p:nvSpPr>
        <p:spPr>
          <a:xfrm>
            <a:off x="1972234" y="3117529"/>
            <a:ext cx="8238565" cy="42582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latin typeface="Metropolis"/>
              </a:rPr>
              <a:t>cVRP</a:t>
            </a:r>
            <a:r>
              <a:rPr lang="en-GB">
                <a:latin typeface="Metropolis"/>
              </a:rPr>
              <a:t> Working Group</a:t>
            </a:r>
          </a:p>
        </p:txBody>
      </p:sp>
      <p:sp>
        <p:nvSpPr>
          <p:cNvPr id="12" name="Arrow: Down 11">
            <a:extLst>
              <a:ext uri="{FF2B5EF4-FFF2-40B4-BE49-F238E27FC236}">
                <a16:creationId xmlns:a16="http://schemas.microsoft.com/office/drawing/2014/main" id="{5C792F05-4293-C757-F2EA-89CDEEBC958F}"/>
              </a:ext>
            </a:extLst>
          </p:cNvPr>
          <p:cNvSpPr/>
          <p:nvPr/>
        </p:nvSpPr>
        <p:spPr>
          <a:xfrm>
            <a:off x="5852381" y="3688856"/>
            <a:ext cx="439270" cy="3651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A718268C-3559-E8CD-FF46-9AF780966309}"/>
              </a:ext>
            </a:extLst>
          </p:cNvPr>
          <p:cNvSpPr/>
          <p:nvPr/>
        </p:nvSpPr>
        <p:spPr>
          <a:xfrm>
            <a:off x="1952735" y="4128593"/>
            <a:ext cx="8238565" cy="425823"/>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Legal Sub-Group (MLA Drafting) </a:t>
            </a:r>
          </a:p>
        </p:txBody>
      </p:sp>
      <p:sp>
        <p:nvSpPr>
          <p:cNvPr id="14" name="Arrow: Down 13">
            <a:extLst>
              <a:ext uri="{FF2B5EF4-FFF2-40B4-BE49-F238E27FC236}">
                <a16:creationId xmlns:a16="http://schemas.microsoft.com/office/drawing/2014/main" id="{EB0FB2CA-D73E-A787-6990-B099CA99F871}"/>
              </a:ext>
            </a:extLst>
          </p:cNvPr>
          <p:cNvSpPr/>
          <p:nvPr/>
        </p:nvSpPr>
        <p:spPr>
          <a:xfrm>
            <a:off x="5871881" y="4715227"/>
            <a:ext cx="439270" cy="3651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Rounded Corners 24">
            <a:extLst>
              <a:ext uri="{FF2B5EF4-FFF2-40B4-BE49-F238E27FC236}">
                <a16:creationId xmlns:a16="http://schemas.microsoft.com/office/drawing/2014/main" id="{9E0786C3-A9B5-FEDA-EDC3-BAE064E3A138}"/>
              </a:ext>
            </a:extLst>
          </p:cNvPr>
          <p:cNvSpPr/>
          <p:nvPr/>
        </p:nvSpPr>
        <p:spPr>
          <a:xfrm>
            <a:off x="542102" y="5259191"/>
            <a:ext cx="1334449" cy="854457"/>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OBL</a:t>
            </a:r>
            <a:endParaRPr lang="en-US">
              <a:latin typeface="Metropolis"/>
            </a:endParaRPr>
          </a:p>
        </p:txBody>
      </p:sp>
      <p:sp>
        <p:nvSpPr>
          <p:cNvPr id="28" name="Rectangle: Rounded Corners 27">
            <a:extLst>
              <a:ext uri="{FF2B5EF4-FFF2-40B4-BE49-F238E27FC236}">
                <a16:creationId xmlns:a16="http://schemas.microsoft.com/office/drawing/2014/main" id="{6FC17C75-55CA-5176-9569-19E9E9AE6E1E}"/>
              </a:ext>
            </a:extLst>
          </p:cNvPr>
          <p:cNvSpPr/>
          <p:nvPr/>
        </p:nvSpPr>
        <p:spPr>
          <a:xfrm>
            <a:off x="2131112" y="5259192"/>
            <a:ext cx="1334449" cy="854457"/>
          </a:xfrm>
          <a:prstGeom prst="round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Pay.UK</a:t>
            </a:r>
            <a:endParaRPr lang="en-US">
              <a:latin typeface="Metropolis"/>
            </a:endParaRPr>
          </a:p>
        </p:txBody>
      </p:sp>
      <p:sp>
        <p:nvSpPr>
          <p:cNvPr id="29" name="Rectangle: Rounded Corners 28">
            <a:extLst>
              <a:ext uri="{FF2B5EF4-FFF2-40B4-BE49-F238E27FC236}">
                <a16:creationId xmlns:a16="http://schemas.microsoft.com/office/drawing/2014/main" id="{97DBF028-AB61-A0FE-A52A-315B330C65EC}"/>
              </a:ext>
            </a:extLst>
          </p:cNvPr>
          <p:cNvSpPr/>
          <p:nvPr/>
        </p:nvSpPr>
        <p:spPr>
          <a:xfrm>
            <a:off x="3767952" y="5259193"/>
            <a:ext cx="1334449" cy="854457"/>
          </a:xfrm>
          <a:prstGeom prst="roundRect">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AG (legal advisors)</a:t>
            </a:r>
            <a:endParaRPr lang="en-US">
              <a:latin typeface="Metropolis"/>
            </a:endParaRPr>
          </a:p>
        </p:txBody>
      </p:sp>
      <p:sp>
        <p:nvSpPr>
          <p:cNvPr id="30" name="Rectangle: Rounded Corners 29">
            <a:extLst>
              <a:ext uri="{FF2B5EF4-FFF2-40B4-BE49-F238E27FC236}">
                <a16:creationId xmlns:a16="http://schemas.microsoft.com/office/drawing/2014/main" id="{4685A11D-307D-553D-5DBE-CE6B54EC6E5C}"/>
              </a:ext>
            </a:extLst>
          </p:cNvPr>
          <p:cNvSpPr/>
          <p:nvPr/>
        </p:nvSpPr>
        <p:spPr>
          <a:xfrm>
            <a:off x="5404792" y="5266763"/>
            <a:ext cx="1334449" cy="854457"/>
          </a:xfrm>
          <a:prstGeom prst="round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UKF</a:t>
            </a:r>
          </a:p>
        </p:txBody>
      </p:sp>
      <p:sp>
        <p:nvSpPr>
          <p:cNvPr id="31" name="Rectangle: Rounded Corners 30">
            <a:extLst>
              <a:ext uri="{FF2B5EF4-FFF2-40B4-BE49-F238E27FC236}">
                <a16:creationId xmlns:a16="http://schemas.microsoft.com/office/drawing/2014/main" id="{9C45A633-447C-4C04-800C-9E9175C4F401}"/>
              </a:ext>
            </a:extLst>
          </p:cNvPr>
          <p:cNvSpPr/>
          <p:nvPr/>
        </p:nvSpPr>
        <p:spPr>
          <a:xfrm>
            <a:off x="7041632" y="5258201"/>
            <a:ext cx="1322717" cy="854457"/>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OFA</a:t>
            </a:r>
          </a:p>
        </p:txBody>
      </p:sp>
      <p:sp>
        <p:nvSpPr>
          <p:cNvPr id="32" name="Rectangle: Rounded Corners 31">
            <a:extLst>
              <a:ext uri="{FF2B5EF4-FFF2-40B4-BE49-F238E27FC236}">
                <a16:creationId xmlns:a16="http://schemas.microsoft.com/office/drawing/2014/main" id="{0707911D-4BE0-B58A-05AD-2FC163090AE6}"/>
              </a:ext>
            </a:extLst>
          </p:cNvPr>
          <p:cNvSpPr/>
          <p:nvPr/>
        </p:nvSpPr>
        <p:spPr>
          <a:xfrm>
            <a:off x="8610600" y="5269560"/>
            <a:ext cx="1334449" cy="854457"/>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4 ASPSPs</a:t>
            </a:r>
          </a:p>
        </p:txBody>
      </p:sp>
      <p:sp>
        <p:nvSpPr>
          <p:cNvPr id="33" name="Rectangle: Rounded Corners 32">
            <a:extLst>
              <a:ext uri="{FF2B5EF4-FFF2-40B4-BE49-F238E27FC236}">
                <a16:creationId xmlns:a16="http://schemas.microsoft.com/office/drawing/2014/main" id="{C4040E9A-C193-2B66-B4EB-2FC31490E621}"/>
              </a:ext>
            </a:extLst>
          </p:cNvPr>
          <p:cNvSpPr/>
          <p:nvPr/>
        </p:nvSpPr>
        <p:spPr>
          <a:xfrm>
            <a:off x="10191300" y="5258201"/>
            <a:ext cx="1334449" cy="854457"/>
          </a:xfrm>
          <a:prstGeom prst="round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4 TPPs</a:t>
            </a:r>
            <a:endParaRPr lang="en-US">
              <a:latin typeface="Metropolis"/>
            </a:endParaRPr>
          </a:p>
        </p:txBody>
      </p:sp>
    </p:spTree>
    <p:extLst>
      <p:ext uri="{BB962C8B-B14F-4D97-AF65-F5344CB8AC3E}">
        <p14:creationId xmlns:p14="http://schemas.microsoft.com/office/powerpoint/2010/main" val="2636948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36B2E95-5859-B077-BDDB-D90354D6A5F9}"/>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552D2006-3EC4-D6D5-F637-DD2792291E19}"/>
              </a:ext>
            </a:extLst>
          </p:cNvPr>
          <p:cNvSpPr>
            <a:spLocks noGrp="1"/>
          </p:cNvSpPr>
          <p:nvPr>
            <p:ph type="sldNum" sz="quarter" idx="12"/>
          </p:nvPr>
        </p:nvSpPr>
        <p:spPr/>
        <p:txBody>
          <a:bodyPr/>
          <a:lstStyle/>
          <a:p>
            <a:fld id="{F7DBEFEF-2EF4-7341-AFBF-5942378A7132}" type="slidenum">
              <a:rPr lang="en-US" smtClean="0"/>
              <a:t>6</a:t>
            </a:fld>
            <a:endParaRPr lang="en-US"/>
          </a:p>
        </p:txBody>
      </p:sp>
      <p:sp>
        <p:nvSpPr>
          <p:cNvPr id="4" name="Date Placeholder 3">
            <a:extLst>
              <a:ext uri="{FF2B5EF4-FFF2-40B4-BE49-F238E27FC236}">
                <a16:creationId xmlns:a16="http://schemas.microsoft.com/office/drawing/2014/main" id="{0DB2934D-163E-F07A-ED28-ED9CA8997A53}"/>
              </a:ext>
            </a:extLst>
          </p:cNvPr>
          <p:cNvSpPr>
            <a:spLocks noGrp="1"/>
          </p:cNvSpPr>
          <p:nvPr>
            <p:ph type="dt" sz="half" idx="2"/>
          </p:nvPr>
        </p:nvSpPr>
        <p:spPr/>
        <p:txBody>
          <a:bodyPr/>
          <a:lstStyle/>
          <a:p>
            <a:fld id="{8847B666-15D2-B946-9531-77A749B5F469}" type="datetime1">
              <a:rPr lang="en-GB" smtClean="0"/>
              <a:t>17/10/2024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AA2F4A0-D7A0-3133-04C5-9D383900D42F}"/>
              </a:ext>
            </a:extLst>
          </p:cNvPr>
          <p:cNvSpPr>
            <a:spLocks noGrp="1"/>
          </p:cNvSpPr>
          <p:nvPr>
            <p:ph type="ctrTitle"/>
          </p:nvPr>
        </p:nvSpPr>
        <p:spPr>
          <a:xfrm>
            <a:off x="359880" y="995875"/>
            <a:ext cx="10689120" cy="1776522"/>
          </a:xfrm>
        </p:spPr>
        <p:txBody>
          <a:bodyPr/>
          <a:lstStyle/>
          <a:p>
            <a:r>
              <a:rPr lang="en-GB" dirty="0">
                <a:latin typeface="Metropolis Black"/>
              </a:rPr>
              <a:t>LSG First meeting feedback</a:t>
            </a:r>
            <a:endParaRPr lang="en-GB" dirty="0"/>
          </a:p>
        </p:txBody>
      </p:sp>
      <p:sp>
        <p:nvSpPr>
          <p:cNvPr id="5" name="TextBox 4">
            <a:extLst>
              <a:ext uri="{FF2B5EF4-FFF2-40B4-BE49-F238E27FC236}">
                <a16:creationId xmlns:a16="http://schemas.microsoft.com/office/drawing/2014/main" id="{1E0EFC18-087F-E722-FEFD-398325A5EB86}"/>
              </a:ext>
            </a:extLst>
          </p:cNvPr>
          <p:cNvSpPr txBox="1"/>
          <p:nvPr/>
        </p:nvSpPr>
        <p:spPr>
          <a:xfrm>
            <a:off x="697822" y="3174524"/>
            <a:ext cx="11091784"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Metropolis"/>
                <a:cs typeface="Arial"/>
              </a:rPr>
              <a:t>LSG is </a:t>
            </a:r>
          </a:p>
          <a:p>
            <a:r>
              <a:rPr lang="en-US" b="1" dirty="0">
                <a:latin typeface="Metropolis"/>
                <a:cs typeface="Arial"/>
              </a:rPr>
              <a:t>4 ASPSPs and 4 TPPs </a:t>
            </a:r>
          </a:p>
          <a:p>
            <a:r>
              <a:rPr lang="en-US" b="1" dirty="0">
                <a:latin typeface="Metropolis"/>
                <a:cs typeface="Arial"/>
              </a:rPr>
              <a:t>UK Finance and OFA represent wider industry input</a:t>
            </a:r>
          </a:p>
          <a:p>
            <a:r>
              <a:rPr lang="en-US" b="1" dirty="0">
                <a:latin typeface="Metropolis"/>
                <a:cs typeface="Arial"/>
              </a:rPr>
              <a:t>OBL and Pay.UK (Target 24 Oct) represent the Project </a:t>
            </a:r>
          </a:p>
          <a:p>
            <a:r>
              <a:rPr lang="en-US" b="1" dirty="0">
                <a:latin typeface="Metropolis"/>
                <a:cs typeface="Arial"/>
              </a:rPr>
              <a:t>AG as the MLA drafters</a:t>
            </a:r>
          </a:p>
          <a:p>
            <a:endParaRPr lang="en-US" b="1" dirty="0">
              <a:latin typeface="Metropolis"/>
              <a:cs typeface="Arial"/>
            </a:endParaRPr>
          </a:p>
          <a:p>
            <a:r>
              <a:rPr lang="en-US" b="1" dirty="0">
                <a:latin typeface="Metropolis"/>
                <a:cs typeface="Arial"/>
              </a:rPr>
              <a:t>First meeting held Thursday 10</a:t>
            </a:r>
            <a:r>
              <a:rPr lang="en-US" b="1" baseline="30000" dirty="0">
                <a:latin typeface="Metropolis"/>
                <a:cs typeface="Arial"/>
              </a:rPr>
              <a:t>th</a:t>
            </a:r>
            <a:r>
              <a:rPr lang="en-US" b="1" dirty="0">
                <a:latin typeface="Metropolis"/>
                <a:cs typeface="Arial"/>
              </a:rPr>
              <a:t> October </a:t>
            </a:r>
          </a:p>
          <a:p>
            <a:endParaRPr lang="en-US" b="1" dirty="0">
              <a:latin typeface="Metropolis"/>
              <a:cs typeface="Arial"/>
            </a:endParaRPr>
          </a:p>
          <a:p>
            <a:r>
              <a:rPr lang="en-US" b="1" dirty="0">
                <a:latin typeface="Metropolis"/>
                <a:cs typeface="Arial"/>
              </a:rPr>
              <a:t>ASPSPs: Lloyds, Nationwide, </a:t>
            </a:r>
            <a:r>
              <a:rPr lang="en-US" b="1" dirty="0" err="1">
                <a:latin typeface="Metropolis"/>
                <a:cs typeface="Arial"/>
              </a:rPr>
              <a:t>Natwest</a:t>
            </a:r>
            <a:r>
              <a:rPr lang="en-US" b="1" dirty="0">
                <a:latin typeface="Metropolis"/>
                <a:cs typeface="Arial"/>
              </a:rPr>
              <a:t>, Santander </a:t>
            </a:r>
          </a:p>
          <a:p>
            <a:r>
              <a:rPr lang="en-US" b="1" dirty="0">
                <a:latin typeface="Metropolis"/>
                <a:cs typeface="Arial"/>
              </a:rPr>
              <a:t>TPPs: Go Cardless, </a:t>
            </a:r>
            <a:r>
              <a:rPr lang="en-US" b="1" dirty="0" err="1">
                <a:latin typeface="Metropolis"/>
                <a:cs typeface="Arial"/>
              </a:rPr>
              <a:t>Truelayer</a:t>
            </a:r>
            <a:r>
              <a:rPr lang="en-US" b="1" dirty="0">
                <a:latin typeface="Metropolis"/>
                <a:cs typeface="Arial"/>
              </a:rPr>
              <a:t>, Token, </a:t>
            </a:r>
            <a:r>
              <a:rPr lang="en-US" b="1" dirty="0" err="1">
                <a:latin typeface="Metropolis"/>
                <a:cs typeface="Arial"/>
              </a:rPr>
              <a:t>Yappily</a:t>
            </a:r>
            <a:endParaRPr lang="en-US" b="1" dirty="0">
              <a:latin typeface="Metropolis"/>
              <a:cs typeface="Arial"/>
            </a:endParaRPr>
          </a:p>
          <a:p>
            <a:pPr marL="285750" indent="-285750">
              <a:buFont typeface="Arial"/>
              <a:buChar char="•"/>
            </a:pPr>
            <a:endParaRPr lang="en-US" dirty="0">
              <a:latin typeface="Metropolis"/>
              <a:cs typeface="Arial"/>
            </a:endParaRPr>
          </a:p>
        </p:txBody>
      </p:sp>
    </p:spTree>
    <p:extLst>
      <p:ext uri="{BB962C8B-B14F-4D97-AF65-F5344CB8AC3E}">
        <p14:creationId xmlns:p14="http://schemas.microsoft.com/office/powerpoint/2010/main" val="3699870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2D55E56-0DD8-5048-0B2A-2DC217EA9612}"/>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83A5678-5171-FC9D-98B9-E4367CC4C9BB}"/>
              </a:ext>
            </a:extLst>
          </p:cNvPr>
          <p:cNvSpPr>
            <a:spLocks noGrp="1"/>
          </p:cNvSpPr>
          <p:nvPr>
            <p:ph type="sldNum" sz="quarter" idx="12"/>
          </p:nvPr>
        </p:nvSpPr>
        <p:spPr/>
        <p:txBody>
          <a:bodyPr/>
          <a:lstStyle/>
          <a:p>
            <a:fld id="{F7DBEFEF-2EF4-7341-AFBF-5942378A7132}" type="slidenum">
              <a:rPr lang="en-US" smtClean="0"/>
              <a:t>7</a:t>
            </a:fld>
            <a:endParaRPr lang="en-US"/>
          </a:p>
        </p:txBody>
      </p:sp>
      <p:sp>
        <p:nvSpPr>
          <p:cNvPr id="4" name="Date Placeholder 3">
            <a:extLst>
              <a:ext uri="{FF2B5EF4-FFF2-40B4-BE49-F238E27FC236}">
                <a16:creationId xmlns:a16="http://schemas.microsoft.com/office/drawing/2014/main" id="{DE94687C-D1D7-BF87-C24D-15EFC353DA00}"/>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9E682CFE-B131-7DD2-A442-F073D21B00EC}"/>
              </a:ext>
            </a:extLst>
          </p:cNvPr>
          <p:cNvSpPr>
            <a:spLocks noGrp="1"/>
          </p:cNvSpPr>
          <p:nvPr>
            <p:ph type="title"/>
          </p:nvPr>
        </p:nvSpPr>
        <p:spPr/>
        <p:txBody>
          <a:bodyPr/>
          <a:lstStyle/>
          <a:p>
            <a:r>
              <a:rPr lang="en-GB" dirty="0"/>
              <a:t>LSG - 1</a:t>
            </a:r>
          </a:p>
        </p:txBody>
      </p:sp>
      <p:sp>
        <p:nvSpPr>
          <p:cNvPr id="6" name="Content Placeholder 5">
            <a:extLst>
              <a:ext uri="{FF2B5EF4-FFF2-40B4-BE49-F238E27FC236}">
                <a16:creationId xmlns:a16="http://schemas.microsoft.com/office/drawing/2014/main" id="{42B70A6F-ACB3-C71B-222E-6015BD2E5636}"/>
              </a:ext>
            </a:extLst>
          </p:cNvPr>
          <p:cNvSpPr>
            <a:spLocks noGrp="1"/>
          </p:cNvSpPr>
          <p:nvPr>
            <p:ph idx="1"/>
          </p:nvPr>
        </p:nvSpPr>
        <p:spPr/>
        <p:txBody>
          <a:bodyPr>
            <a:normAutofit/>
          </a:bodyPr>
          <a:lstStyle/>
          <a:p>
            <a:pPr marL="285750" indent="-285750">
              <a:buFont typeface="Arial" panose="020B0604020202020204" pitchFamily="34" charset="0"/>
              <a:buChar char="•"/>
            </a:pPr>
            <a:r>
              <a:rPr lang="en-GB" dirty="0"/>
              <a:t>Participants introduced themselves</a:t>
            </a:r>
          </a:p>
          <a:p>
            <a:pPr marL="285750" indent="-285750">
              <a:buFont typeface="Arial" panose="020B0604020202020204" pitchFamily="34" charset="0"/>
              <a:buChar char="•"/>
            </a:pPr>
            <a:r>
              <a:rPr lang="en-GB" dirty="0"/>
              <a:t>The TORs were discussed (being finalised for re-circulation)</a:t>
            </a:r>
          </a:p>
          <a:p>
            <a:pPr marL="285750" indent="-285750">
              <a:buFont typeface="Arial" panose="020B0604020202020204" pitchFamily="34" charset="0"/>
              <a:buChar char="•"/>
            </a:pPr>
            <a:r>
              <a:rPr lang="en-GB" dirty="0"/>
              <a:t>The role of LSG is to input on how WG requirements are implemented in the MLA   </a:t>
            </a:r>
          </a:p>
          <a:p>
            <a:pPr marL="285750" indent="-285750">
              <a:buFont typeface="Arial" panose="020B0604020202020204" pitchFamily="34" charset="0"/>
              <a:buChar char="•"/>
            </a:pPr>
            <a:r>
              <a:rPr lang="en-GB" dirty="0"/>
              <a:t>AG presented on: </a:t>
            </a:r>
          </a:p>
          <a:p>
            <a:pPr marL="742950" lvl="1" indent="-285750"/>
            <a:r>
              <a:rPr lang="en-GB" dirty="0"/>
              <a:t>the proposed strawman structuring of the MLA</a:t>
            </a:r>
          </a:p>
          <a:p>
            <a:pPr marL="742950" lvl="1" indent="-285750"/>
            <a:r>
              <a:rPr lang="en-GB" dirty="0"/>
              <a:t>Subjects that will appear in the Heads of Terms</a:t>
            </a:r>
          </a:p>
          <a:p>
            <a:pPr marL="742950" lvl="1" indent="-285750"/>
            <a:r>
              <a:rPr lang="en-GB" dirty="0"/>
              <a:t>ways for the drafting to be progressed </a:t>
            </a:r>
          </a:p>
          <a:p>
            <a:pPr marL="0" indent="0">
              <a:buNone/>
            </a:pPr>
            <a:endParaRPr lang="en-GB" b="1" u="sng" dirty="0"/>
          </a:p>
          <a:p>
            <a:pPr marL="0" indent="0">
              <a:buNone/>
            </a:pPr>
            <a:r>
              <a:rPr lang="en-GB" b="1" u="sng" dirty="0"/>
              <a:t>Next Steps </a:t>
            </a:r>
          </a:p>
          <a:p>
            <a:pPr marL="285750" indent="-285750"/>
            <a:r>
              <a:rPr lang="en-GB" dirty="0"/>
              <a:t>OBL to share the draft Heads of Terms with LSG ahead of the next meeting</a:t>
            </a:r>
          </a:p>
          <a:p>
            <a:pPr marL="285750" indent="-285750"/>
            <a:r>
              <a:rPr lang="en-GB" dirty="0"/>
              <a:t>Elements of Heads of terms will be discussed at the next LSG – 24</a:t>
            </a:r>
            <a:r>
              <a:rPr lang="en-GB" baseline="30000" dirty="0"/>
              <a:t>th</a:t>
            </a:r>
            <a:r>
              <a:rPr lang="en-GB" dirty="0"/>
              <a:t> Oct.</a:t>
            </a:r>
          </a:p>
          <a:p>
            <a:pPr marL="285750" indent="-285750">
              <a:buFont typeface="Arial" panose="020B0604020202020204" pitchFamily="34" charset="0"/>
              <a:buChar char="•"/>
            </a:pPr>
            <a:r>
              <a:rPr lang="en-GB" dirty="0"/>
              <a:t>OBL producing drafting timeline plan.</a:t>
            </a:r>
          </a:p>
          <a:p>
            <a:pPr marL="0" indent="0">
              <a:buNone/>
            </a:pPr>
            <a:endParaRPr lang="en-GB" dirty="0"/>
          </a:p>
        </p:txBody>
      </p:sp>
    </p:spTree>
    <p:extLst>
      <p:ext uri="{BB962C8B-B14F-4D97-AF65-F5344CB8AC3E}">
        <p14:creationId xmlns:p14="http://schemas.microsoft.com/office/powerpoint/2010/main" val="3282078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17/10/2024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pPr marL="0" indent="0"/>
            <a:r>
              <a:rPr lang="en-GB" sz="1900">
                <a:latin typeface="Metropolis"/>
                <a:cs typeface="Calibri"/>
              </a:rPr>
              <a:t>Identifying the wave 1 MLA operator is a key decision required to allow wave 1 to progress.  In recent VRP WGs we have sought views on the options and given updates on how our thinking is developing.  </a:t>
            </a:r>
          </a:p>
          <a:p>
            <a:pPr marL="0" indent="0"/>
            <a:r>
              <a:rPr lang="en-GB" sz="1900">
                <a:latin typeface="Metropolis"/>
                <a:cs typeface="Calibri"/>
              </a:rPr>
              <a:t>This section sets out the feedback we have received from participants and how this is influencing our thinking in terms of a recommendation</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a:bodyPr>
          <a:lstStyle/>
          <a:p>
            <a:r>
              <a:rPr lang="en-GB"/>
              <a:t>3 – MLA Operator Update </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867033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2D55E56-0DD8-5048-0B2A-2DC217EA9612}"/>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83A5678-5171-FC9D-98B9-E4367CC4C9BB}"/>
              </a:ext>
            </a:extLst>
          </p:cNvPr>
          <p:cNvSpPr>
            <a:spLocks noGrp="1"/>
          </p:cNvSpPr>
          <p:nvPr>
            <p:ph type="sldNum" sz="quarter" idx="12"/>
          </p:nvPr>
        </p:nvSpPr>
        <p:spPr/>
        <p:txBody>
          <a:bodyPr/>
          <a:lstStyle/>
          <a:p>
            <a:fld id="{F7DBEFEF-2EF4-7341-AFBF-5942378A7132}" type="slidenum">
              <a:rPr lang="en-US" smtClean="0"/>
              <a:t>9</a:t>
            </a:fld>
            <a:endParaRPr lang="en-US"/>
          </a:p>
        </p:txBody>
      </p:sp>
      <p:sp>
        <p:nvSpPr>
          <p:cNvPr id="4" name="Date Placeholder 3">
            <a:extLst>
              <a:ext uri="{FF2B5EF4-FFF2-40B4-BE49-F238E27FC236}">
                <a16:creationId xmlns:a16="http://schemas.microsoft.com/office/drawing/2014/main" id="{DE94687C-D1D7-BF87-C24D-15EFC353DA00}"/>
              </a:ext>
            </a:extLst>
          </p:cNvPr>
          <p:cNvSpPr>
            <a:spLocks noGrp="1"/>
          </p:cNvSpPr>
          <p:nvPr>
            <p:ph type="dt" sz="half" idx="2"/>
          </p:nvPr>
        </p:nvSpPr>
        <p:spPr/>
        <p:txBody>
          <a:bodyPr/>
          <a:lstStyle/>
          <a:p>
            <a:fld id="{60DF04DB-A341-2C41-8277-687C4E7BDA6A}" type="datetime1">
              <a:rPr lang="en-GB" smtClean="0"/>
              <a:t>17/10/2024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9E682CFE-B131-7DD2-A442-F073D21B00EC}"/>
              </a:ext>
            </a:extLst>
          </p:cNvPr>
          <p:cNvSpPr>
            <a:spLocks noGrp="1"/>
          </p:cNvSpPr>
          <p:nvPr>
            <p:ph type="title"/>
          </p:nvPr>
        </p:nvSpPr>
        <p:spPr/>
        <p:txBody>
          <a:bodyPr/>
          <a:lstStyle/>
          <a:p>
            <a:r>
              <a:rPr lang="en-GB"/>
              <a:t>Key assumptions underpinning the MLA operator thinking</a:t>
            </a:r>
          </a:p>
        </p:txBody>
      </p:sp>
      <p:sp>
        <p:nvSpPr>
          <p:cNvPr id="6" name="Content Placeholder 5">
            <a:extLst>
              <a:ext uri="{FF2B5EF4-FFF2-40B4-BE49-F238E27FC236}">
                <a16:creationId xmlns:a16="http://schemas.microsoft.com/office/drawing/2014/main" id="{42B70A6F-ACB3-C71B-222E-6015BD2E5636}"/>
              </a:ext>
            </a:extLst>
          </p:cNvPr>
          <p:cNvSpPr>
            <a:spLocks noGrp="1"/>
          </p:cNvSpPr>
          <p:nvPr>
            <p:ph idx="1"/>
          </p:nvPr>
        </p:nvSpPr>
        <p:spPr/>
        <p:txBody>
          <a:bodyPr/>
          <a:lstStyle/>
          <a:p>
            <a:pPr marL="285750" indent="-285750">
              <a:buFont typeface="Arial" panose="020B0604020202020204" pitchFamily="34" charset="0"/>
              <a:buChar char="•"/>
            </a:pPr>
            <a:r>
              <a:rPr lang="en-GB"/>
              <a:t>The recommendation is for wave 1 only. </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Creating a solution which provides the minimum level of functionality to allow wave 1 to progress.  This is in line with the broader approach being adopted by the programme.</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Creating a solution which does not preclude alternative options for future waves.</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Creating an approach which provides learnings for future development.</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Any solution will need to have robust corporate governance and adhere to best practice.</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solution is expedient, practical and delivers good value to funding firms.</a:t>
            </a:r>
          </a:p>
          <a:p>
            <a:endParaRPr lang="en-GB"/>
          </a:p>
        </p:txBody>
      </p:sp>
    </p:spTree>
    <p:extLst>
      <p:ext uri="{BB962C8B-B14F-4D97-AF65-F5344CB8AC3E}">
        <p14:creationId xmlns:p14="http://schemas.microsoft.com/office/powerpoint/2010/main" val="3910746503"/>
      </p:ext>
    </p:extLst>
  </p:cSld>
  <p:clrMapOvr>
    <a:masterClrMapping/>
  </p:clrMapOvr>
</p:sld>
</file>

<file path=ppt/theme/theme1.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2.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8204096-96F4-4E96-883E-7A9C707809B7}">
  <ds:schemaRefs>
    <ds:schemaRef ds:uri="http://schemas.microsoft.com/sharepoint/v3/contenttype/forms"/>
  </ds:schemaRefs>
</ds:datastoreItem>
</file>

<file path=customXml/itemProps2.xml><?xml version="1.0" encoding="utf-8"?>
<ds:datastoreItem xmlns:ds="http://schemas.openxmlformats.org/officeDocument/2006/customXml" ds:itemID="{06DD755D-6F8F-4064-A849-6566F7E632E7}">
  <ds:schemaRefs>
    <ds:schemaRef ds:uri="http://schemas.microsoft.com/office/2006/documentManagement/types"/>
    <ds:schemaRef ds:uri="http://schemas.openxmlformats.org/package/2006/metadata/core-properties"/>
    <ds:schemaRef ds:uri="http://purl.org/dc/elements/1.1/"/>
    <ds:schemaRef ds:uri="http://purl.org/dc/dcmitype/"/>
    <ds:schemaRef ds:uri="http://www.w3.org/XML/1998/namespace"/>
    <ds:schemaRef ds:uri="http://schemas.microsoft.com/office/2006/metadata/properties"/>
    <ds:schemaRef ds:uri="http://purl.org/dc/terms/"/>
    <ds:schemaRef ds:uri="http://schemas.microsoft.com/office/infopath/2007/PartnerControls"/>
    <ds:schemaRef ds:uri="3b9bd372-8fc5-45fb-a41d-7d174c281789"/>
  </ds:schemaRefs>
</ds:datastoreItem>
</file>

<file path=customXml/itemProps3.xml><?xml version="1.0" encoding="utf-8"?>
<ds:datastoreItem xmlns:ds="http://schemas.openxmlformats.org/officeDocument/2006/customXml" ds:itemID="{D3142ABD-92B6-43C5-A6C7-BBA68A38176F}">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Template>OBIE-PP - EXTERNAL Template</Template>
  <TotalTime>0</TotalTime>
  <Words>3853</Words>
  <Application>Microsoft Office PowerPoint</Application>
  <PresentationFormat>Widescreen</PresentationFormat>
  <Paragraphs>351</Paragraphs>
  <Slides>28</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28</vt:i4>
      </vt:variant>
    </vt:vector>
  </HeadingPairs>
  <TitlesOfParts>
    <vt:vector size="35" baseType="lpstr">
      <vt:lpstr>Arial</vt:lpstr>
      <vt:lpstr>Calibri</vt:lpstr>
      <vt:lpstr>Metropolis</vt:lpstr>
      <vt:lpstr>Metropolis Black</vt:lpstr>
      <vt:lpstr>Symbol</vt:lpstr>
      <vt:lpstr>Office Theme</vt:lpstr>
      <vt:lpstr>1_Office Theme</vt:lpstr>
      <vt:lpstr>VRP Working Group</vt:lpstr>
      <vt:lpstr>Agenda</vt:lpstr>
      <vt:lpstr>Housekeeping Items</vt:lpstr>
      <vt:lpstr>Action Tracker: Open Actions</vt:lpstr>
      <vt:lpstr>2- Legal Sub-Group (LSG)</vt:lpstr>
      <vt:lpstr>LSG First meeting feedback</vt:lpstr>
      <vt:lpstr>LSG - 1</vt:lpstr>
      <vt:lpstr>3 – MLA Operator Update </vt:lpstr>
      <vt:lpstr>Key assumptions underpinning the MLA operator thinking</vt:lpstr>
      <vt:lpstr>Alternative wave 1 MLA operator options being considered</vt:lpstr>
      <vt:lpstr>Latest feedback from firms</vt:lpstr>
      <vt:lpstr>Emerging conclusions – OBL’s position </vt:lpstr>
      <vt:lpstr>Emerging conclusions – Pay.UK’s position</vt:lpstr>
      <vt:lpstr>Next steps</vt:lpstr>
      <vt:lpstr>4 – Access and participation</vt:lpstr>
      <vt:lpstr>Access Criteria</vt:lpstr>
      <vt:lpstr>Merchant onboarding</vt:lpstr>
      <vt:lpstr>Minimum End-user experience</vt:lpstr>
      <vt:lpstr>Scheme Fees</vt:lpstr>
      <vt:lpstr>Calculation of monies owed</vt:lpstr>
      <vt:lpstr>5 – Consumer Control and Monitoring and Compliance – Feedback and Recommendations</vt:lpstr>
      <vt:lpstr>Consumer Control </vt:lpstr>
      <vt:lpstr>Consumer Control </vt:lpstr>
      <vt:lpstr>Monitoring &amp; Compliance </vt:lpstr>
      <vt:lpstr>Monitoring &amp; Compliance </vt:lpstr>
      <vt:lpstr>Next Steps</vt:lpstr>
      <vt:lpstr>Asks / Deadlines </vt:lpstr>
      <vt:lpstr>End of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Template</dc:title>
  <dc:creator>Nick Davey</dc:creator>
  <cp:lastModifiedBy>Nick Davey</cp:lastModifiedBy>
  <cp:revision>3</cp:revision>
  <dcterms:created xsi:type="dcterms:W3CDTF">2024-07-24T08:10:16Z</dcterms:created>
  <dcterms:modified xsi:type="dcterms:W3CDTF">2024-10-17T08:57:43Z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y fmtid="{D5CDD505-2E9C-101B-9397-08002B2CF9AE}" pid="3" name="Order">
    <vt:r8>10200</vt:r8>
  </property>
  <property fmtid="{D5CDD505-2E9C-101B-9397-08002B2CF9AE}" pid="4" name="xd_Signature">
    <vt:bool>false</vt:bool>
  </property>
  <property fmtid="{D5CDD505-2E9C-101B-9397-08002B2CF9AE}" pid="5" name="xd_ProgID">
    <vt:lpwstr/>
  </property>
  <property fmtid="{D5CDD505-2E9C-101B-9397-08002B2CF9AE}" pid="6" name="TriggerFlowInfo">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ies>
</file>